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4715" r:id="rId9"/>
    <p:sldId id="265" r:id="rId10"/>
    <p:sldId id="266" r:id="rId11"/>
    <p:sldId id="268" r:id="rId12"/>
    <p:sldId id="267" r:id="rId13"/>
    <p:sldId id="4716"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97DA6-0A43-4F0F-8804-DC1E6CCAFEF5}" v="298" dt="2024-12-19T14:11: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7" d="100"/>
          <a:sy n="47" d="100"/>
        </p:scale>
        <p:origin x="13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cy Antonio Rojas Ferreyra" userId="c3d1fd75f665664e" providerId="LiveId" clId="{93297DA6-0A43-4F0F-8804-DC1E6CCAFEF5}"/>
    <pc:docChg chg="undo redo custSel addSld delSld modSld sldOrd">
      <pc:chgData name="Percy Antonio Rojas Ferreyra" userId="c3d1fd75f665664e" providerId="LiveId" clId="{93297DA6-0A43-4F0F-8804-DC1E6CCAFEF5}" dt="2025-07-25T17:07:35.555" v="3029" actId="2711"/>
      <pc:docMkLst>
        <pc:docMk/>
      </pc:docMkLst>
      <pc:sldChg chg="addSp modSp mod setBg">
        <pc:chgData name="Percy Antonio Rojas Ferreyra" userId="c3d1fd75f665664e" providerId="LiveId" clId="{93297DA6-0A43-4F0F-8804-DC1E6CCAFEF5}" dt="2024-12-19T12:18:15.522" v="2446" actId="1076"/>
        <pc:sldMkLst>
          <pc:docMk/>
          <pc:sldMk cId="2224714446" sldId="256"/>
        </pc:sldMkLst>
      </pc:sldChg>
      <pc:sldChg chg="addSp modSp del mod modClrScheme chgLayout">
        <pc:chgData name="Percy Antonio Rojas Ferreyra" userId="c3d1fd75f665664e" providerId="LiveId" clId="{93297DA6-0A43-4F0F-8804-DC1E6CCAFEF5}" dt="2024-12-18T02:25:25.654" v="1467" actId="2696"/>
        <pc:sldMkLst>
          <pc:docMk/>
          <pc:sldMk cId="1234572605" sldId="257"/>
        </pc:sldMkLst>
      </pc:sldChg>
      <pc:sldChg chg="modSp mod">
        <pc:chgData name="Percy Antonio Rojas Ferreyra" userId="c3d1fd75f665664e" providerId="LiveId" clId="{93297DA6-0A43-4F0F-8804-DC1E6CCAFEF5}" dt="2025-07-25T17:07:35.555" v="3029" actId="2711"/>
        <pc:sldMkLst>
          <pc:docMk/>
          <pc:sldMk cId="0" sldId="258"/>
        </pc:sldMkLst>
        <pc:spChg chg="mod">
          <ac:chgData name="Percy Antonio Rojas Ferreyra" userId="c3d1fd75f665664e" providerId="LiveId" clId="{93297DA6-0A43-4F0F-8804-DC1E6CCAFEF5}" dt="2025-07-25T17:07:35.555" v="3029" actId="2711"/>
          <ac:spMkLst>
            <pc:docMk/>
            <pc:sldMk cId="0" sldId="258"/>
            <ac:spMk id="6" creationId="{00000000-0000-0000-0000-000000000000}"/>
          </ac:spMkLst>
        </pc:spChg>
      </pc:sldChg>
      <pc:sldChg chg="addSp modSp mod setBg">
        <pc:chgData name="Percy Antonio Rojas Ferreyra" userId="c3d1fd75f665664e" providerId="LiveId" clId="{93297DA6-0A43-4F0F-8804-DC1E6CCAFEF5}" dt="2024-12-18T14:38:57.189" v="1576" actId="20577"/>
        <pc:sldMkLst>
          <pc:docMk/>
          <pc:sldMk cId="3040301714" sldId="259"/>
        </pc:sldMkLst>
      </pc:sldChg>
      <pc:sldChg chg="addSp modSp mod setBg">
        <pc:chgData name="Percy Antonio Rojas Ferreyra" userId="c3d1fd75f665664e" providerId="LiveId" clId="{93297DA6-0A43-4F0F-8804-DC1E6CCAFEF5}" dt="2024-12-18T01:07:19.319" v="1194" actId="20577"/>
        <pc:sldMkLst>
          <pc:docMk/>
          <pc:sldMk cId="1369710153" sldId="260"/>
        </pc:sldMkLst>
      </pc:sldChg>
      <pc:sldChg chg="addSp delSp modSp new mod setBg">
        <pc:chgData name="Percy Antonio Rojas Ferreyra" userId="c3d1fd75f665664e" providerId="LiveId" clId="{93297DA6-0A43-4F0F-8804-DC1E6CCAFEF5}" dt="2024-12-19T12:18:49.542" v="2460" actId="20577"/>
        <pc:sldMkLst>
          <pc:docMk/>
          <pc:sldMk cId="840491004" sldId="261"/>
        </pc:sldMkLst>
      </pc:sldChg>
      <pc:sldChg chg="addSp modSp new mod setBg">
        <pc:chgData name="Percy Antonio Rojas Ferreyra" userId="c3d1fd75f665664e" providerId="LiveId" clId="{93297DA6-0A43-4F0F-8804-DC1E6CCAFEF5}" dt="2024-12-18T15:02:24.283" v="2365" actId="26606"/>
        <pc:sldMkLst>
          <pc:docMk/>
          <pc:sldMk cId="2111013924" sldId="262"/>
        </pc:sldMkLst>
      </pc:sldChg>
      <pc:sldChg chg="addSp delSp modSp new mod setBg">
        <pc:chgData name="Percy Antonio Rojas Ferreyra" userId="c3d1fd75f665664e" providerId="LiveId" clId="{93297DA6-0A43-4F0F-8804-DC1E6CCAFEF5}" dt="2024-12-18T15:08:17.784" v="2380" actId="1076"/>
        <pc:sldMkLst>
          <pc:docMk/>
          <pc:sldMk cId="1579190891" sldId="263"/>
        </pc:sldMkLst>
      </pc:sldChg>
      <pc:sldChg chg="modSp new del mod">
        <pc:chgData name="Percy Antonio Rojas Ferreyra" userId="c3d1fd75f665664e" providerId="LiveId" clId="{93297DA6-0A43-4F0F-8804-DC1E6CCAFEF5}" dt="2024-12-18T02:25:32.746" v="1468" actId="2696"/>
        <pc:sldMkLst>
          <pc:docMk/>
          <pc:sldMk cId="884379933" sldId="264"/>
        </pc:sldMkLst>
      </pc:sldChg>
      <pc:sldChg chg="addSp delSp modSp new mod setBg">
        <pc:chgData name="Percy Antonio Rojas Ferreyra" userId="c3d1fd75f665664e" providerId="LiveId" clId="{93297DA6-0A43-4F0F-8804-DC1E6CCAFEF5}" dt="2024-12-19T12:26:08.284" v="2662" actId="403"/>
        <pc:sldMkLst>
          <pc:docMk/>
          <pc:sldMk cId="2977302077" sldId="265"/>
        </pc:sldMkLst>
      </pc:sldChg>
      <pc:sldChg chg="addSp modSp add mod setBg">
        <pc:chgData name="Percy Antonio Rojas Ferreyra" userId="c3d1fd75f665664e" providerId="LiveId" clId="{93297DA6-0A43-4F0F-8804-DC1E6CCAFEF5}" dt="2024-12-19T12:34:00.248" v="2683" actId="14100"/>
        <pc:sldMkLst>
          <pc:docMk/>
          <pc:sldMk cId="2501168761" sldId="266"/>
        </pc:sldMkLst>
      </pc:sldChg>
      <pc:sldChg chg="addSp delSp modSp new mod setBg">
        <pc:chgData name="Percy Antonio Rojas Ferreyra" userId="c3d1fd75f665664e" providerId="LiveId" clId="{93297DA6-0A43-4F0F-8804-DC1E6CCAFEF5}" dt="2024-12-18T15:13:15.791" v="2406" actId="14100"/>
        <pc:sldMkLst>
          <pc:docMk/>
          <pc:sldMk cId="1214103071" sldId="267"/>
        </pc:sldMkLst>
      </pc:sldChg>
      <pc:sldChg chg="addSp delSp modSp new mod ord setBg">
        <pc:chgData name="Percy Antonio Rojas Ferreyra" userId="c3d1fd75f665664e" providerId="LiveId" clId="{93297DA6-0A43-4F0F-8804-DC1E6CCAFEF5}" dt="2024-12-19T16:10:21.276" v="2909" actId="20577"/>
        <pc:sldMkLst>
          <pc:docMk/>
          <pc:sldMk cId="3067409229" sldId="268"/>
        </pc:sldMkLst>
      </pc:sldChg>
      <pc:sldChg chg="addSp modSp new mod setBg">
        <pc:chgData name="Percy Antonio Rojas Ferreyra" userId="c3d1fd75f665664e" providerId="LiveId" clId="{93297DA6-0A43-4F0F-8804-DC1E6CCAFEF5}" dt="2024-12-19T16:44:52.982" v="3028" actId="27636"/>
        <pc:sldMkLst>
          <pc:docMk/>
          <pc:sldMk cId="504533583" sldId="471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9F9ABA4-BC19-4A21-8CB8-BC7A3BDA5E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1133C0C-A505-4D41-A714-C9AD9CE5F07A}">
      <dgm:prSet custT="1"/>
      <dgm:spPr/>
      <dgm:t>
        <a:bodyPr/>
        <a:lstStyle/>
        <a:p>
          <a:r>
            <a:rPr lang="es-MX" sz="1800" dirty="0"/>
            <a:t>A través de la demografía, los investigadores pueden acceder a datos que permiten un análisis más preciso, basado en las particularidades de cada grupo poblacional. </a:t>
          </a:r>
          <a:endParaRPr lang="en-US" sz="1800" dirty="0"/>
        </a:p>
      </dgm:t>
    </dgm:pt>
    <dgm:pt modelId="{24AC9999-0777-451B-8894-F4E04B32E1A2}" type="parTrans" cxnId="{E1F0A511-3CD1-4D96-B2EB-F2706D1D85B1}">
      <dgm:prSet/>
      <dgm:spPr/>
      <dgm:t>
        <a:bodyPr/>
        <a:lstStyle/>
        <a:p>
          <a:endParaRPr lang="en-US"/>
        </a:p>
      </dgm:t>
    </dgm:pt>
    <dgm:pt modelId="{2C01C2E8-02B1-4062-8103-EA09F1DA416B}" type="sibTrans" cxnId="{E1F0A511-3CD1-4D96-B2EB-F2706D1D85B1}">
      <dgm:prSet/>
      <dgm:spPr/>
      <dgm:t>
        <a:bodyPr/>
        <a:lstStyle/>
        <a:p>
          <a:endParaRPr lang="en-US"/>
        </a:p>
      </dgm:t>
    </dgm:pt>
    <dgm:pt modelId="{E23DFAAF-A113-46F8-AA44-943F3043AD7F}">
      <dgm:prSet/>
      <dgm:spPr/>
      <dgm:t>
        <a:bodyPr/>
        <a:lstStyle/>
        <a:p>
          <a:r>
            <a:rPr lang="es-MX" dirty="0"/>
            <a:t>La demografía permite desglosar la población en diferentes subgrupos según características como edad, sexo, nivel socioeconómico, ubicación geográfica, etnia, entre otras. Esto es esencial en las investigaciones, ya que ayuda a identificar y estudiar la prevalencia </a:t>
          </a:r>
          <a:r>
            <a:rPr lang="es-MX"/>
            <a:t>de enfermedades </a:t>
          </a:r>
          <a:r>
            <a:rPr lang="es-MX" dirty="0"/>
            <a:t>en grupos específicos. Así, se pueden incluir datos poblacionales más precisos y realizar análisis desagregados.</a:t>
          </a:r>
          <a:endParaRPr lang="en-US" dirty="0"/>
        </a:p>
      </dgm:t>
    </dgm:pt>
    <dgm:pt modelId="{D33DFD9C-61A9-4D67-93C5-5FCACC45A218}" type="parTrans" cxnId="{1332924F-C5C7-45F9-BE72-9B6CCD0D2E38}">
      <dgm:prSet/>
      <dgm:spPr/>
      <dgm:t>
        <a:bodyPr/>
        <a:lstStyle/>
        <a:p>
          <a:endParaRPr lang="en-US"/>
        </a:p>
      </dgm:t>
    </dgm:pt>
    <dgm:pt modelId="{B5E25CE7-7BB8-4551-A4CD-88F5560194B4}" type="sibTrans" cxnId="{1332924F-C5C7-45F9-BE72-9B6CCD0D2E38}">
      <dgm:prSet/>
      <dgm:spPr/>
      <dgm:t>
        <a:bodyPr/>
        <a:lstStyle/>
        <a:p>
          <a:endParaRPr lang="en-US"/>
        </a:p>
      </dgm:t>
    </dgm:pt>
    <dgm:pt modelId="{D95E94F6-C596-4D13-BB89-7FC3A98961E3}">
      <dgm:prSet custT="1"/>
      <dgm:spPr/>
      <dgm:t>
        <a:bodyPr/>
        <a:lstStyle/>
        <a:p>
          <a:r>
            <a:rPr lang="es-MX" sz="1600" dirty="0"/>
            <a:t>La precisión de los datos demográficos también mejora la calidad de las investigaciones,  permite identificar problemas de salud específicos dentro de diferentes contextos poblacionales. </a:t>
          </a:r>
          <a:endParaRPr lang="en-US" sz="1600" dirty="0"/>
        </a:p>
      </dgm:t>
    </dgm:pt>
    <dgm:pt modelId="{C2F2EDB5-3F2D-4B8E-B455-5FA3346DA286}" type="parTrans" cxnId="{A4FE089A-1CBD-4755-A6B2-7AF32BC3F7AF}">
      <dgm:prSet/>
      <dgm:spPr/>
      <dgm:t>
        <a:bodyPr/>
        <a:lstStyle/>
        <a:p>
          <a:endParaRPr lang="en-US"/>
        </a:p>
      </dgm:t>
    </dgm:pt>
    <dgm:pt modelId="{D0139466-A56E-4EE4-B8E9-E3C777025AAA}" type="sibTrans" cxnId="{A4FE089A-1CBD-4755-A6B2-7AF32BC3F7AF}">
      <dgm:prSet/>
      <dgm:spPr/>
      <dgm:t>
        <a:bodyPr/>
        <a:lstStyle/>
        <a:p>
          <a:endParaRPr lang="en-US"/>
        </a:p>
      </dgm:t>
    </dgm:pt>
    <dgm:pt modelId="{11BAD171-50BD-4F7A-B3EC-0EC0396A8EE3}" type="pres">
      <dgm:prSet presAssocID="{F9F9ABA4-BC19-4A21-8CB8-BC7A3BDA5E6A}" presName="root" presStyleCnt="0">
        <dgm:presLayoutVars>
          <dgm:dir/>
          <dgm:resizeHandles val="exact"/>
        </dgm:presLayoutVars>
      </dgm:prSet>
      <dgm:spPr/>
    </dgm:pt>
    <dgm:pt modelId="{66725664-8AF7-4228-8E4C-2CD756B89AB1}" type="pres">
      <dgm:prSet presAssocID="{F1133C0C-A505-4D41-A714-C9AD9CE5F07A}" presName="compNode" presStyleCnt="0"/>
      <dgm:spPr/>
    </dgm:pt>
    <dgm:pt modelId="{936D403F-33E2-48FA-99B3-0311D03EDA1D}" type="pres">
      <dgm:prSet presAssocID="{F1133C0C-A505-4D41-A714-C9AD9CE5F07A}" presName="bgRect" presStyleLbl="bgShp" presStyleIdx="0" presStyleCnt="3"/>
      <dgm:spPr/>
    </dgm:pt>
    <dgm:pt modelId="{08E766E7-8A8A-4200-91AC-1EE8A388FF47}" type="pres">
      <dgm:prSet presAssocID="{F1133C0C-A505-4D41-A714-C9AD9CE5F0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stadísticas"/>
        </a:ext>
      </dgm:extLst>
    </dgm:pt>
    <dgm:pt modelId="{DC386004-0783-4B57-B9BE-3DEF1CE604EC}" type="pres">
      <dgm:prSet presAssocID="{F1133C0C-A505-4D41-A714-C9AD9CE5F07A}" presName="spaceRect" presStyleCnt="0"/>
      <dgm:spPr/>
    </dgm:pt>
    <dgm:pt modelId="{F0DD2134-3C31-4163-876D-91129BE91BC2}" type="pres">
      <dgm:prSet presAssocID="{F1133C0C-A505-4D41-A714-C9AD9CE5F07A}" presName="parTx" presStyleLbl="revTx" presStyleIdx="0" presStyleCnt="3">
        <dgm:presLayoutVars>
          <dgm:chMax val="0"/>
          <dgm:chPref val="0"/>
        </dgm:presLayoutVars>
      </dgm:prSet>
      <dgm:spPr/>
    </dgm:pt>
    <dgm:pt modelId="{204D985C-77D1-4D37-A71A-2C21973DED58}" type="pres">
      <dgm:prSet presAssocID="{2C01C2E8-02B1-4062-8103-EA09F1DA416B}" presName="sibTrans" presStyleCnt="0"/>
      <dgm:spPr/>
    </dgm:pt>
    <dgm:pt modelId="{894FFF44-F694-4554-84A3-6CDF9903C5C6}" type="pres">
      <dgm:prSet presAssocID="{E23DFAAF-A113-46F8-AA44-943F3043AD7F}" presName="compNode" presStyleCnt="0"/>
      <dgm:spPr/>
    </dgm:pt>
    <dgm:pt modelId="{CA9F5A76-091C-42DA-A40F-1921831D7DC8}" type="pres">
      <dgm:prSet presAssocID="{E23DFAAF-A113-46F8-AA44-943F3043AD7F}" presName="bgRect" presStyleLbl="bgShp" presStyleIdx="1" presStyleCnt="3"/>
      <dgm:spPr/>
    </dgm:pt>
    <dgm:pt modelId="{38A2BF77-AA22-44AB-8EFF-79185EC849C6}" type="pres">
      <dgm:prSet presAssocID="{E23DFAAF-A113-46F8-AA44-943F3043AD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o"/>
        </a:ext>
      </dgm:extLst>
    </dgm:pt>
    <dgm:pt modelId="{ADDB0ACD-6922-491A-BD9C-8EB05BEC324A}" type="pres">
      <dgm:prSet presAssocID="{E23DFAAF-A113-46F8-AA44-943F3043AD7F}" presName="spaceRect" presStyleCnt="0"/>
      <dgm:spPr/>
    </dgm:pt>
    <dgm:pt modelId="{6B8A6200-3B56-465F-B7C0-E17776B56E19}" type="pres">
      <dgm:prSet presAssocID="{E23DFAAF-A113-46F8-AA44-943F3043AD7F}" presName="parTx" presStyleLbl="revTx" presStyleIdx="1" presStyleCnt="3">
        <dgm:presLayoutVars>
          <dgm:chMax val="0"/>
          <dgm:chPref val="0"/>
        </dgm:presLayoutVars>
      </dgm:prSet>
      <dgm:spPr/>
    </dgm:pt>
    <dgm:pt modelId="{E1E9A23F-585F-43F3-9E95-635F76B0E705}" type="pres">
      <dgm:prSet presAssocID="{B5E25CE7-7BB8-4551-A4CD-88F5560194B4}" presName="sibTrans" presStyleCnt="0"/>
      <dgm:spPr/>
    </dgm:pt>
    <dgm:pt modelId="{4834C3F6-72BB-49DE-95C2-47775820D0E7}" type="pres">
      <dgm:prSet presAssocID="{D95E94F6-C596-4D13-BB89-7FC3A98961E3}" presName="compNode" presStyleCnt="0"/>
      <dgm:spPr/>
    </dgm:pt>
    <dgm:pt modelId="{0FD3B801-33D5-4241-8813-431736D5AE98}" type="pres">
      <dgm:prSet presAssocID="{D95E94F6-C596-4D13-BB89-7FC3A98961E3}" presName="bgRect" presStyleLbl="bgShp" presStyleIdx="2" presStyleCnt="3"/>
      <dgm:spPr/>
    </dgm:pt>
    <dgm:pt modelId="{84DA583B-E85C-46DF-9474-AF9A44D277B9}" type="pres">
      <dgm:prSet presAssocID="{D95E94F6-C596-4D13-BB89-7FC3A98961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io"/>
        </a:ext>
      </dgm:extLst>
    </dgm:pt>
    <dgm:pt modelId="{51A8130A-4F9D-416E-B0CB-2BC53B15B371}" type="pres">
      <dgm:prSet presAssocID="{D95E94F6-C596-4D13-BB89-7FC3A98961E3}" presName="spaceRect" presStyleCnt="0"/>
      <dgm:spPr/>
    </dgm:pt>
    <dgm:pt modelId="{96F601D5-01CE-4A4D-95C1-39FFDF686F76}" type="pres">
      <dgm:prSet presAssocID="{D95E94F6-C596-4D13-BB89-7FC3A98961E3}" presName="parTx" presStyleLbl="revTx" presStyleIdx="2" presStyleCnt="3">
        <dgm:presLayoutVars>
          <dgm:chMax val="0"/>
          <dgm:chPref val="0"/>
        </dgm:presLayoutVars>
      </dgm:prSet>
      <dgm:spPr/>
    </dgm:pt>
  </dgm:ptLst>
  <dgm:cxnLst>
    <dgm:cxn modelId="{E1F0A511-3CD1-4D96-B2EB-F2706D1D85B1}" srcId="{F9F9ABA4-BC19-4A21-8CB8-BC7A3BDA5E6A}" destId="{F1133C0C-A505-4D41-A714-C9AD9CE5F07A}" srcOrd="0" destOrd="0" parTransId="{24AC9999-0777-451B-8894-F4E04B32E1A2}" sibTransId="{2C01C2E8-02B1-4062-8103-EA09F1DA416B}"/>
    <dgm:cxn modelId="{A2A0071B-81BE-44A1-A578-8F21110B7F68}" type="presOf" srcId="{F9F9ABA4-BC19-4A21-8CB8-BC7A3BDA5E6A}" destId="{11BAD171-50BD-4F7A-B3EC-0EC0396A8EE3}" srcOrd="0" destOrd="0" presId="urn:microsoft.com/office/officeart/2018/2/layout/IconVerticalSolidList"/>
    <dgm:cxn modelId="{0FEDAD3D-506D-4DC7-91A4-8CBDCF7F6A77}" type="presOf" srcId="{D95E94F6-C596-4D13-BB89-7FC3A98961E3}" destId="{96F601D5-01CE-4A4D-95C1-39FFDF686F76}" srcOrd="0" destOrd="0" presId="urn:microsoft.com/office/officeart/2018/2/layout/IconVerticalSolidList"/>
    <dgm:cxn modelId="{1332924F-C5C7-45F9-BE72-9B6CCD0D2E38}" srcId="{F9F9ABA4-BC19-4A21-8CB8-BC7A3BDA5E6A}" destId="{E23DFAAF-A113-46F8-AA44-943F3043AD7F}" srcOrd="1" destOrd="0" parTransId="{D33DFD9C-61A9-4D67-93C5-5FCACC45A218}" sibTransId="{B5E25CE7-7BB8-4551-A4CD-88F5560194B4}"/>
    <dgm:cxn modelId="{0723748F-2867-42CE-8C55-C2C0FFB38EBA}" type="presOf" srcId="{F1133C0C-A505-4D41-A714-C9AD9CE5F07A}" destId="{F0DD2134-3C31-4163-876D-91129BE91BC2}" srcOrd="0" destOrd="0" presId="urn:microsoft.com/office/officeart/2018/2/layout/IconVerticalSolidList"/>
    <dgm:cxn modelId="{A4FE089A-1CBD-4755-A6B2-7AF32BC3F7AF}" srcId="{F9F9ABA4-BC19-4A21-8CB8-BC7A3BDA5E6A}" destId="{D95E94F6-C596-4D13-BB89-7FC3A98961E3}" srcOrd="2" destOrd="0" parTransId="{C2F2EDB5-3F2D-4B8E-B455-5FA3346DA286}" sibTransId="{D0139466-A56E-4EE4-B8E9-E3C777025AAA}"/>
    <dgm:cxn modelId="{319B34D0-5A15-4D20-9551-EA3C74B190AE}" type="presOf" srcId="{E23DFAAF-A113-46F8-AA44-943F3043AD7F}" destId="{6B8A6200-3B56-465F-B7C0-E17776B56E19}" srcOrd="0" destOrd="0" presId="urn:microsoft.com/office/officeart/2018/2/layout/IconVerticalSolidList"/>
    <dgm:cxn modelId="{B6194378-145A-4BBD-9E18-536EF5AD4109}" type="presParOf" srcId="{11BAD171-50BD-4F7A-B3EC-0EC0396A8EE3}" destId="{66725664-8AF7-4228-8E4C-2CD756B89AB1}" srcOrd="0" destOrd="0" presId="urn:microsoft.com/office/officeart/2018/2/layout/IconVerticalSolidList"/>
    <dgm:cxn modelId="{FE920229-9BD9-41CA-AE23-ED1D1CF52DF3}" type="presParOf" srcId="{66725664-8AF7-4228-8E4C-2CD756B89AB1}" destId="{936D403F-33E2-48FA-99B3-0311D03EDA1D}" srcOrd="0" destOrd="0" presId="urn:microsoft.com/office/officeart/2018/2/layout/IconVerticalSolidList"/>
    <dgm:cxn modelId="{E904BE3C-69F6-466E-A9A6-B51DE06E90DE}" type="presParOf" srcId="{66725664-8AF7-4228-8E4C-2CD756B89AB1}" destId="{08E766E7-8A8A-4200-91AC-1EE8A388FF47}" srcOrd="1" destOrd="0" presId="urn:microsoft.com/office/officeart/2018/2/layout/IconVerticalSolidList"/>
    <dgm:cxn modelId="{EBCB2D0B-4D12-4F65-864A-A06DEFBF56F3}" type="presParOf" srcId="{66725664-8AF7-4228-8E4C-2CD756B89AB1}" destId="{DC386004-0783-4B57-B9BE-3DEF1CE604EC}" srcOrd="2" destOrd="0" presId="urn:microsoft.com/office/officeart/2018/2/layout/IconVerticalSolidList"/>
    <dgm:cxn modelId="{4662D387-6491-4CD2-A4FC-93D0EC688DD5}" type="presParOf" srcId="{66725664-8AF7-4228-8E4C-2CD756B89AB1}" destId="{F0DD2134-3C31-4163-876D-91129BE91BC2}" srcOrd="3" destOrd="0" presId="urn:microsoft.com/office/officeart/2018/2/layout/IconVerticalSolidList"/>
    <dgm:cxn modelId="{77FE2D39-42F3-4BEF-8524-E9334A09632E}" type="presParOf" srcId="{11BAD171-50BD-4F7A-B3EC-0EC0396A8EE3}" destId="{204D985C-77D1-4D37-A71A-2C21973DED58}" srcOrd="1" destOrd="0" presId="urn:microsoft.com/office/officeart/2018/2/layout/IconVerticalSolidList"/>
    <dgm:cxn modelId="{1FD03834-65B7-451B-9898-826CF4CFE51F}" type="presParOf" srcId="{11BAD171-50BD-4F7A-B3EC-0EC0396A8EE3}" destId="{894FFF44-F694-4554-84A3-6CDF9903C5C6}" srcOrd="2" destOrd="0" presId="urn:microsoft.com/office/officeart/2018/2/layout/IconVerticalSolidList"/>
    <dgm:cxn modelId="{8DC9C796-CC6C-467F-A324-1FDE683F7274}" type="presParOf" srcId="{894FFF44-F694-4554-84A3-6CDF9903C5C6}" destId="{CA9F5A76-091C-42DA-A40F-1921831D7DC8}" srcOrd="0" destOrd="0" presId="urn:microsoft.com/office/officeart/2018/2/layout/IconVerticalSolidList"/>
    <dgm:cxn modelId="{B72E3E61-A207-4209-9896-4CC93E601A58}" type="presParOf" srcId="{894FFF44-F694-4554-84A3-6CDF9903C5C6}" destId="{38A2BF77-AA22-44AB-8EFF-79185EC849C6}" srcOrd="1" destOrd="0" presId="urn:microsoft.com/office/officeart/2018/2/layout/IconVerticalSolidList"/>
    <dgm:cxn modelId="{BC58F2D3-29AA-4F52-8CEE-FD72530D7A52}" type="presParOf" srcId="{894FFF44-F694-4554-84A3-6CDF9903C5C6}" destId="{ADDB0ACD-6922-491A-BD9C-8EB05BEC324A}" srcOrd="2" destOrd="0" presId="urn:microsoft.com/office/officeart/2018/2/layout/IconVerticalSolidList"/>
    <dgm:cxn modelId="{E70DB9A8-35C7-45E8-8B5E-88641FCCE23E}" type="presParOf" srcId="{894FFF44-F694-4554-84A3-6CDF9903C5C6}" destId="{6B8A6200-3B56-465F-B7C0-E17776B56E19}" srcOrd="3" destOrd="0" presId="urn:microsoft.com/office/officeart/2018/2/layout/IconVerticalSolidList"/>
    <dgm:cxn modelId="{29349F21-ADAA-479B-8550-8AFA00B143BB}" type="presParOf" srcId="{11BAD171-50BD-4F7A-B3EC-0EC0396A8EE3}" destId="{E1E9A23F-585F-43F3-9E95-635F76B0E705}" srcOrd="3" destOrd="0" presId="urn:microsoft.com/office/officeart/2018/2/layout/IconVerticalSolidList"/>
    <dgm:cxn modelId="{81725055-AF72-44C0-A1CA-7AEE6423A4F7}" type="presParOf" srcId="{11BAD171-50BD-4F7A-B3EC-0EC0396A8EE3}" destId="{4834C3F6-72BB-49DE-95C2-47775820D0E7}" srcOrd="4" destOrd="0" presId="urn:microsoft.com/office/officeart/2018/2/layout/IconVerticalSolidList"/>
    <dgm:cxn modelId="{3290CB90-8648-4DAF-9624-2973769B5A83}" type="presParOf" srcId="{4834C3F6-72BB-49DE-95C2-47775820D0E7}" destId="{0FD3B801-33D5-4241-8813-431736D5AE98}" srcOrd="0" destOrd="0" presId="urn:microsoft.com/office/officeart/2018/2/layout/IconVerticalSolidList"/>
    <dgm:cxn modelId="{A2600B7F-BC98-4F0F-88F0-64ACA0B4B685}" type="presParOf" srcId="{4834C3F6-72BB-49DE-95C2-47775820D0E7}" destId="{84DA583B-E85C-46DF-9474-AF9A44D277B9}" srcOrd="1" destOrd="0" presId="urn:microsoft.com/office/officeart/2018/2/layout/IconVerticalSolidList"/>
    <dgm:cxn modelId="{8A9ABEE4-BF4A-4B3F-B91E-5E5AA63D8156}" type="presParOf" srcId="{4834C3F6-72BB-49DE-95C2-47775820D0E7}" destId="{51A8130A-4F9D-416E-B0CB-2BC53B15B371}" srcOrd="2" destOrd="0" presId="urn:microsoft.com/office/officeart/2018/2/layout/IconVerticalSolidList"/>
    <dgm:cxn modelId="{0A965D1A-6395-47BF-95CF-44DB8576EE3A}" type="presParOf" srcId="{4834C3F6-72BB-49DE-95C2-47775820D0E7}" destId="{96F601D5-01CE-4A4D-95C1-39FFDF686F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403F-33E2-48FA-99B3-0311D03EDA1D}">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766E7-8A8A-4200-91AC-1EE8A388FF4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DD2134-3C31-4163-876D-91129BE91BC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s-MX" sz="1800" kern="1200" dirty="0"/>
            <a:t>A través de la demografía, los investigadores pueden acceder a datos que permiten un análisis más preciso, basado en las particularidades de cada grupo poblacional. </a:t>
          </a:r>
          <a:endParaRPr lang="en-US" sz="1800" kern="1200" dirty="0"/>
        </a:p>
      </dsp:txBody>
      <dsp:txXfrm>
        <a:off x="1435590" y="531"/>
        <a:ext cx="9080009" cy="1242935"/>
      </dsp:txXfrm>
    </dsp:sp>
    <dsp:sp modelId="{CA9F5A76-091C-42DA-A40F-1921831D7DC8}">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2BF77-AA22-44AB-8EFF-79185EC849C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A6200-3B56-465F-B7C0-E17776B56E1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s-MX" sz="1500" kern="1200" dirty="0"/>
            <a:t>La demografía permite desglosar la población en diferentes subgrupos según características como edad, sexo, nivel socioeconómico, ubicación geográfica, etnia, entre otras. Esto es esencial en las investigaciones, ya que ayuda a identificar y estudiar la prevalencia </a:t>
          </a:r>
          <a:r>
            <a:rPr lang="es-MX" sz="1500" kern="1200"/>
            <a:t>de enfermedades </a:t>
          </a:r>
          <a:r>
            <a:rPr lang="es-MX" sz="1500" kern="1200" dirty="0"/>
            <a:t>en grupos específicos. Así, se pueden incluir datos poblacionales más precisos y realizar análisis desagregados.</a:t>
          </a:r>
          <a:endParaRPr lang="en-US" sz="1500" kern="1200" dirty="0"/>
        </a:p>
      </dsp:txBody>
      <dsp:txXfrm>
        <a:off x="1435590" y="1554201"/>
        <a:ext cx="9080009" cy="1242935"/>
      </dsp:txXfrm>
    </dsp:sp>
    <dsp:sp modelId="{0FD3B801-33D5-4241-8813-431736D5AE98}">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A583B-E85C-46DF-9474-AF9A44D277B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F601D5-01CE-4A4D-95C1-39FFDF686F7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s-MX" sz="1600" kern="1200" dirty="0"/>
            <a:t>La precisión de los datos demográficos también mejora la calidad de las investigaciones,  permite identificar problemas de salud específicos dentro de diferentes contextos poblacionales. </a:t>
          </a:r>
          <a:endParaRPr lang="en-US" sz="16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3FE0-5CAA-48D8-9731-4039A044302B}" type="datetimeFigureOut">
              <a:rPr lang="es-PE" smtClean="0"/>
              <a:t>25/07/2025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942C6-A991-4C33-A5F2-F55895573B7F}" type="slidenum">
              <a:rPr lang="es-PE" smtClean="0"/>
              <a:t>‹Nº›</a:t>
            </a:fld>
            <a:endParaRPr lang="es-PE"/>
          </a:p>
        </p:txBody>
      </p:sp>
    </p:spTree>
    <p:extLst>
      <p:ext uri="{BB962C8B-B14F-4D97-AF65-F5344CB8AC3E}">
        <p14:creationId xmlns:p14="http://schemas.microsoft.com/office/powerpoint/2010/main" val="103157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EC9B6D6-F927-4220-A340-254D7D3800CF}" type="slidenum">
              <a:rPr lang="es-MX" smtClean="0"/>
              <a:t>8</a:t>
            </a:fld>
            <a:endParaRPr lang="es-MX"/>
          </a:p>
        </p:txBody>
      </p:sp>
    </p:spTree>
    <p:extLst>
      <p:ext uri="{BB962C8B-B14F-4D97-AF65-F5344CB8AC3E}">
        <p14:creationId xmlns:p14="http://schemas.microsoft.com/office/powerpoint/2010/main" val="15138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E9942C6-A991-4C33-A5F2-F55895573B7F}" type="slidenum">
              <a:rPr lang="es-PE" smtClean="0"/>
              <a:t>11</a:t>
            </a:fld>
            <a:endParaRPr lang="es-PE"/>
          </a:p>
        </p:txBody>
      </p:sp>
    </p:spTree>
    <p:extLst>
      <p:ext uri="{BB962C8B-B14F-4D97-AF65-F5344CB8AC3E}">
        <p14:creationId xmlns:p14="http://schemas.microsoft.com/office/powerpoint/2010/main" val="378524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6E4BA-CCA3-E93D-E896-20972F40D8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41E7E7AB-97F5-8D23-ACDC-FF038CC6E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E47E8CF-08F0-7B58-26D8-09E495A6B08B}"/>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B9E98FA3-B85E-47F4-9068-4E7273228F6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853F6C4-4DEB-6189-66B8-5CDE8CFF629F}"/>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202607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2CF05-7EC1-72A0-4E71-260B65767F8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4F4AC63-C070-BDA1-63B5-5160165634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0EF2B9B-F322-066B-AA90-5496199E40DE}"/>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D8FE127A-30F2-0EF5-5358-1EE7BBA4030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12AFFD3-9587-8ECF-F7DB-4F613D176CF0}"/>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234551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D34089-F8D2-4347-6E01-419651B53C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4D0E126-4358-B60A-F0B2-B561DE3EF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F32C765-9C69-3F6C-10B8-3710A3924522}"/>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39389269-6C41-680E-BD34-6A0216CD3CC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2581952-2F6E-7975-E18C-37605CBF8D27}"/>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138612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2185F-6759-00DC-EA96-0F2E306ACB8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507AD87-4AD5-8BE2-2697-82713FC87AC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21A46BC-E93E-1609-E574-E4880A761643}"/>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35F9ACA8-A750-E9A5-2081-D7C4EFDFC45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5DAA62C-DF16-969D-BFC8-B70416460DE9}"/>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374940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66CF3-5C0C-D2F1-C8E7-4F576ECB74A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151CC8F-918B-E721-B452-B047BC0572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CAFC15-564F-B044-BE16-653C99F97855}"/>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B0484326-D4D8-4176-2BB6-2FDC55100F8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DA2F3C7-9435-B593-76E7-CE4BEC43B83F}"/>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374206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B01FC-EB00-9619-6E10-EB548622168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F0F62B3-12ED-B419-E233-5629478B59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904DADD-D456-C888-5EB3-A4DA15FC4D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F9F6509-6673-273D-A188-8CB0DFA39C17}"/>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6" name="Marcador de pie de página 5">
            <a:extLst>
              <a:ext uri="{FF2B5EF4-FFF2-40B4-BE49-F238E27FC236}">
                <a16:creationId xmlns:a16="http://schemas.microsoft.com/office/drawing/2014/main" id="{B5FE8B8B-841F-50FF-7F8B-AE7D9A6145A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7137F1D-505C-1830-D1C5-3278FC9E8C42}"/>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1697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CFFA9-443C-3882-11C3-B09AEF40A1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BBB7CB4-BDFA-7258-0126-BB76A0664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5A91AF-2C18-81E2-B694-35EA1EA36BB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EB6DC65-6FCE-37BF-BB20-E02C49DDF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925CF3-205D-D5AD-602E-65279812FC8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ACB164D-B24B-AA14-3B71-2F0D75D78D09}"/>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8" name="Marcador de pie de página 7">
            <a:extLst>
              <a:ext uri="{FF2B5EF4-FFF2-40B4-BE49-F238E27FC236}">
                <a16:creationId xmlns:a16="http://schemas.microsoft.com/office/drawing/2014/main" id="{A69BB7A8-3401-AB1A-CA0E-55A9502F415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11A2827-4679-7383-3C36-C98D86C00C32}"/>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194000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050EF-154F-7309-61B7-55566B157B2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CBE93CA-9700-FA18-ACB6-1EFA3A03C08F}"/>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4" name="Marcador de pie de página 3">
            <a:extLst>
              <a:ext uri="{FF2B5EF4-FFF2-40B4-BE49-F238E27FC236}">
                <a16:creationId xmlns:a16="http://schemas.microsoft.com/office/drawing/2014/main" id="{C8647DC5-42BD-0C8A-18C8-7905C746AA2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B5AECF4-1A30-99EB-1479-5B790210794E}"/>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278854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67D6D3-837E-9456-8B40-19F0B482AC34}"/>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3" name="Marcador de pie de página 2">
            <a:extLst>
              <a:ext uri="{FF2B5EF4-FFF2-40B4-BE49-F238E27FC236}">
                <a16:creationId xmlns:a16="http://schemas.microsoft.com/office/drawing/2014/main" id="{A6F60D5D-1AB6-DD29-2E04-6AF70C0EE2C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D254F80-65F7-D73F-27D1-979A9A4DA2A2}"/>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181198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2D4FB-77E4-44A8-B563-5D9922D32C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8BB9493-6026-9C90-02C3-EF872FBCE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92B2E92E-160F-D59A-33C4-238098935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37E7B7-93EE-FB51-A175-F0272622430E}"/>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6" name="Marcador de pie de página 5">
            <a:extLst>
              <a:ext uri="{FF2B5EF4-FFF2-40B4-BE49-F238E27FC236}">
                <a16:creationId xmlns:a16="http://schemas.microsoft.com/office/drawing/2014/main" id="{7CAC6A43-3657-43F6-1282-25827FB606C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ED1C77C-616B-BCDB-1D05-836F713AAF04}"/>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222322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906A5-6FD8-EFD9-5EAD-9A36E68947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480B322-1AF7-B586-1D18-D1B2CA40E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8DD72B4-C96A-27C4-F68E-05D66754D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2205B4-8962-5163-2980-5A612DDA02DC}"/>
              </a:ext>
            </a:extLst>
          </p:cNvPr>
          <p:cNvSpPr>
            <a:spLocks noGrp="1"/>
          </p:cNvSpPr>
          <p:nvPr>
            <p:ph type="dt" sz="half" idx="10"/>
          </p:nvPr>
        </p:nvSpPr>
        <p:spPr/>
        <p:txBody>
          <a:bodyPr/>
          <a:lstStyle/>
          <a:p>
            <a:fld id="{F0DE4EDE-12C8-4F28-A383-7BD99156577A}" type="datetimeFigureOut">
              <a:rPr lang="es-PE" smtClean="0"/>
              <a:t>25/07/2025</a:t>
            </a:fld>
            <a:endParaRPr lang="es-PE"/>
          </a:p>
        </p:txBody>
      </p:sp>
      <p:sp>
        <p:nvSpPr>
          <p:cNvPr id="6" name="Marcador de pie de página 5">
            <a:extLst>
              <a:ext uri="{FF2B5EF4-FFF2-40B4-BE49-F238E27FC236}">
                <a16:creationId xmlns:a16="http://schemas.microsoft.com/office/drawing/2014/main" id="{704F94A5-833C-DB18-CC99-8D630A771AF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F1A2A1-CD14-9BCE-5CEA-A8EB57F5D5DE}"/>
              </a:ext>
            </a:extLst>
          </p:cNvPr>
          <p:cNvSpPr>
            <a:spLocks noGrp="1"/>
          </p:cNvSpPr>
          <p:nvPr>
            <p:ph type="sldNum" sz="quarter" idx="12"/>
          </p:nvPr>
        </p:nvSpPr>
        <p:spPr/>
        <p:txBody>
          <a:bodyPr/>
          <a:lstStyle/>
          <a:p>
            <a:fld id="{4F09DB94-C3FD-4301-A768-F8BFEE61FD0A}" type="slidenum">
              <a:rPr lang="es-PE" smtClean="0"/>
              <a:t>‹Nº›</a:t>
            </a:fld>
            <a:endParaRPr lang="es-PE"/>
          </a:p>
        </p:txBody>
      </p:sp>
    </p:spTree>
    <p:extLst>
      <p:ext uri="{BB962C8B-B14F-4D97-AF65-F5344CB8AC3E}">
        <p14:creationId xmlns:p14="http://schemas.microsoft.com/office/powerpoint/2010/main" val="382833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7CC1B4-0659-CB50-18B8-2AE7B4EF6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C41B361-2F13-3EB7-C8C2-99D295F5B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853BDFB-E701-6E3C-2E91-7D333657C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E4EDE-12C8-4F28-A383-7BD99156577A}" type="datetimeFigureOut">
              <a:rPr lang="es-PE" smtClean="0"/>
              <a:t>25/07/2025</a:t>
            </a:fld>
            <a:endParaRPr lang="es-PE"/>
          </a:p>
        </p:txBody>
      </p:sp>
      <p:sp>
        <p:nvSpPr>
          <p:cNvPr id="5" name="Marcador de pie de página 4">
            <a:extLst>
              <a:ext uri="{FF2B5EF4-FFF2-40B4-BE49-F238E27FC236}">
                <a16:creationId xmlns:a16="http://schemas.microsoft.com/office/drawing/2014/main" id="{D300823D-0954-89EA-12E4-796D74556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PE"/>
          </a:p>
        </p:txBody>
      </p:sp>
      <p:sp>
        <p:nvSpPr>
          <p:cNvPr id="6" name="Marcador de número de diapositiva 5">
            <a:extLst>
              <a:ext uri="{FF2B5EF4-FFF2-40B4-BE49-F238E27FC236}">
                <a16:creationId xmlns:a16="http://schemas.microsoft.com/office/drawing/2014/main" id="{521523BC-3243-43E7-A3CC-E29640A898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09DB94-C3FD-4301-A768-F8BFEE61FD0A}" type="slidenum">
              <a:rPr lang="es-PE" smtClean="0"/>
              <a:t>‹Nº›</a:t>
            </a:fld>
            <a:endParaRPr lang="es-PE"/>
          </a:p>
        </p:txBody>
      </p:sp>
    </p:spTree>
    <p:extLst>
      <p:ext uri="{BB962C8B-B14F-4D97-AF65-F5344CB8AC3E}">
        <p14:creationId xmlns:p14="http://schemas.microsoft.com/office/powerpoint/2010/main" val="244569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6DE96D7-78B2-A4BD-76F0-D00F0E3E313B}"/>
              </a:ext>
            </a:extLst>
          </p:cNvPr>
          <p:cNvSpPr>
            <a:spLocks noGrp="1"/>
          </p:cNvSpPr>
          <p:nvPr>
            <p:ph type="ctrTitle"/>
          </p:nvPr>
        </p:nvSpPr>
        <p:spPr>
          <a:xfrm>
            <a:off x="1386865" y="818984"/>
            <a:ext cx="6596245" cy="3268520"/>
          </a:xfrm>
        </p:spPr>
        <p:txBody>
          <a:bodyPr>
            <a:normAutofit/>
          </a:bodyPr>
          <a:lstStyle/>
          <a:p>
            <a:pPr algn="r"/>
            <a:r>
              <a:rPr lang="es-PE" sz="4800">
                <a:solidFill>
                  <a:srgbClr val="FFFFFF"/>
                </a:solidFill>
              </a:rPr>
              <a:t>Aportes de la Demografía a la Investigación en Salud</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E5CDCD8-6FB8-08F5-C0AE-02D3FEB6C7AE}"/>
              </a:ext>
            </a:extLst>
          </p:cNvPr>
          <p:cNvSpPr>
            <a:spLocks noGrp="1"/>
          </p:cNvSpPr>
          <p:nvPr>
            <p:ph type="subTitle" idx="1"/>
          </p:nvPr>
        </p:nvSpPr>
        <p:spPr>
          <a:xfrm>
            <a:off x="1931874" y="4797188"/>
            <a:ext cx="6051236" cy="1241828"/>
          </a:xfrm>
        </p:spPr>
        <p:txBody>
          <a:bodyPr>
            <a:normAutofit/>
          </a:bodyPr>
          <a:lstStyle/>
          <a:p>
            <a:pPr algn="r"/>
            <a:r>
              <a:rPr lang="es-PE">
                <a:solidFill>
                  <a:srgbClr val="FFFFFF"/>
                </a:solidFill>
              </a:rPr>
              <a:t>Percy Antonio Rojas Ferreyra</a:t>
            </a:r>
          </a:p>
          <a:p>
            <a:pPr algn="r"/>
            <a:r>
              <a:rPr lang="es-PE">
                <a:solidFill>
                  <a:srgbClr val="FFFFFF"/>
                </a:solidFill>
              </a:rPr>
              <a:t>Maestro en Población</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42A9F66-3F89-11FD-2AD4-15B396279046}"/>
              </a:ext>
            </a:extLst>
          </p:cNvPr>
          <p:cNvPicPr>
            <a:picLocks noChangeAspect="1"/>
          </p:cNvPicPr>
          <p:nvPr/>
        </p:nvPicPr>
        <p:blipFill>
          <a:blip r:embed="rId2"/>
          <a:stretch>
            <a:fillRect/>
          </a:stretch>
        </p:blipFill>
        <p:spPr>
          <a:xfrm>
            <a:off x="523726" y="348071"/>
            <a:ext cx="1758721" cy="940532"/>
          </a:xfrm>
          <a:prstGeom prst="rect">
            <a:avLst/>
          </a:prstGeom>
        </p:spPr>
      </p:pic>
      <p:pic>
        <p:nvPicPr>
          <p:cNvPr id="5" name="Imagen 4">
            <a:extLst>
              <a:ext uri="{FF2B5EF4-FFF2-40B4-BE49-F238E27FC236}">
                <a16:creationId xmlns:a16="http://schemas.microsoft.com/office/drawing/2014/main" id="{A73AAE12-1831-0B2B-057F-8F284063FFDF}"/>
              </a:ext>
            </a:extLst>
          </p:cNvPr>
          <p:cNvPicPr>
            <a:picLocks noChangeAspect="1"/>
          </p:cNvPicPr>
          <p:nvPr/>
        </p:nvPicPr>
        <p:blipFill>
          <a:blip r:embed="rId3"/>
          <a:stretch>
            <a:fillRect/>
          </a:stretch>
        </p:blipFill>
        <p:spPr>
          <a:xfrm>
            <a:off x="8606054" y="1749260"/>
            <a:ext cx="3507520" cy="3562350"/>
          </a:xfrm>
          <a:prstGeom prst="rect">
            <a:avLst/>
          </a:prstGeom>
          <a:effectLst>
            <a:softEdge rad="127000"/>
          </a:effectLst>
        </p:spPr>
      </p:pic>
    </p:spTree>
    <p:extLst>
      <p:ext uri="{BB962C8B-B14F-4D97-AF65-F5344CB8AC3E}">
        <p14:creationId xmlns:p14="http://schemas.microsoft.com/office/powerpoint/2010/main" val="222471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68370B-949D-92D3-52E3-37BED243F39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5A4CD8-BB2E-545B-E269-7F0735C50879}"/>
              </a:ext>
            </a:extLst>
          </p:cNvPr>
          <p:cNvSpPr>
            <a:spLocks noGrp="1"/>
          </p:cNvSpPr>
          <p:nvPr>
            <p:ph type="title"/>
          </p:nvPr>
        </p:nvSpPr>
        <p:spPr>
          <a:xfrm>
            <a:off x="446386" y="379141"/>
            <a:ext cx="6002110" cy="1405055"/>
          </a:xfrm>
        </p:spPr>
        <p:txBody>
          <a:bodyPr>
            <a:normAutofit fontScale="90000"/>
          </a:bodyPr>
          <a:lstStyle/>
          <a:p>
            <a:r>
              <a:rPr lang="es-MX" sz="3400" dirty="0"/>
              <a:t>3.	</a:t>
            </a:r>
            <a:r>
              <a:rPr lang="es-MX" sz="3600" dirty="0"/>
              <a:t>Evaluación de programas y 	políticas de salud</a:t>
            </a:r>
            <a:br>
              <a:rPr lang="es-MX" sz="3600" dirty="0"/>
            </a:br>
            <a:endParaRPr lang="es-PE" sz="3400" dirty="0"/>
          </a:p>
        </p:txBody>
      </p:sp>
      <p:sp>
        <p:nvSpPr>
          <p:cNvPr id="3" name="Marcador de contenido 2">
            <a:extLst>
              <a:ext uri="{FF2B5EF4-FFF2-40B4-BE49-F238E27FC236}">
                <a16:creationId xmlns:a16="http://schemas.microsoft.com/office/drawing/2014/main" id="{EFE03696-644F-46DA-75E8-8782CD2318EE}"/>
              </a:ext>
            </a:extLst>
          </p:cNvPr>
          <p:cNvSpPr>
            <a:spLocks noGrp="1"/>
          </p:cNvSpPr>
          <p:nvPr>
            <p:ph idx="1"/>
          </p:nvPr>
        </p:nvSpPr>
        <p:spPr>
          <a:xfrm>
            <a:off x="836680" y="1483111"/>
            <a:ext cx="6002110" cy="5296829"/>
          </a:xfrm>
        </p:spPr>
        <p:txBody>
          <a:bodyPr>
            <a:normAutofit/>
          </a:bodyPr>
          <a:lstStyle/>
          <a:p>
            <a:r>
              <a:rPr lang="es-MX" sz="1800" dirty="0"/>
              <a:t>La demografía es esencial en la evaluación de programas y políticas de salud porque proporciona los datos necesarios para analizar la efectividad, equidad y sostenibilidad de las intervenciones.</a:t>
            </a:r>
          </a:p>
          <a:p>
            <a:r>
              <a:rPr lang="es-MX" sz="1800" dirty="0"/>
              <a:t>Ejemplo: Si un programa de salud pública está dirigido a la prevención de enfermedades cardiovasculares, los datos demográficos pueden indicar que las personas mayores o aquellas de determinadas áreas rurales tienen un mayor riesgo. Esto ayuda a evaluar si el programa está alcanzando adecuadamente a estos grupos y si es necesario ajustar su enfoque para mejorar el acceso o la efectividad en esos sectores específicos.</a:t>
            </a:r>
          </a:p>
          <a:p>
            <a:r>
              <a:rPr lang="es-MX" sz="1800" dirty="0"/>
              <a:t>Ejemplo: En una política de salud pública que busque reducir la obesidad, los datos demográficos pueden revelar que las personas de menores recursos económicos tienen tasas más altas de obesidad. Esto podría indicar la necesidad de intervenciones más específicas y accesibles para estos grupos.</a:t>
            </a:r>
            <a:endParaRPr lang="es-PE" sz="1800" dirty="0"/>
          </a:p>
        </p:txBody>
      </p:sp>
      <p:pic>
        <p:nvPicPr>
          <p:cNvPr id="5" name="Picture 4" descr="Toma en ángulo de un bolígrafo en un gráfico">
            <a:extLst>
              <a:ext uri="{FF2B5EF4-FFF2-40B4-BE49-F238E27FC236}">
                <a16:creationId xmlns:a16="http://schemas.microsoft.com/office/drawing/2014/main" id="{749900A7-0FCA-98D0-4CF4-C5459BB08ADC}"/>
              </a:ext>
            </a:extLst>
          </p:cNvPr>
          <p:cNvPicPr>
            <a:picLocks noChangeAspect="1"/>
          </p:cNvPicPr>
          <p:nvPr/>
        </p:nvPicPr>
        <p:blipFill>
          <a:blip r:embed="rId2"/>
          <a:srcRect l="6970" r="44436" b="-1"/>
          <a:stretch/>
        </p:blipFill>
        <p:spPr>
          <a:xfrm>
            <a:off x="7199440" y="10"/>
            <a:ext cx="4992560" cy="6857990"/>
          </a:xfrm>
          <a:prstGeom prst="rect">
            <a:avLst/>
          </a:prstGeom>
          <a:effectLst/>
        </p:spPr>
      </p:pic>
    </p:spTree>
    <p:extLst>
      <p:ext uri="{BB962C8B-B14F-4D97-AF65-F5344CB8AC3E}">
        <p14:creationId xmlns:p14="http://schemas.microsoft.com/office/powerpoint/2010/main" val="250116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12B3-06A1-69FA-8C81-9CEDBA0A4DAD}"/>
              </a:ext>
            </a:extLst>
          </p:cNvPr>
          <p:cNvSpPr>
            <a:spLocks noGrp="1"/>
          </p:cNvSpPr>
          <p:nvPr>
            <p:ph type="title"/>
          </p:nvPr>
        </p:nvSpPr>
        <p:spPr/>
        <p:txBody>
          <a:bodyPr/>
          <a:lstStyle/>
          <a:p>
            <a:r>
              <a:rPr lang="es-PE" dirty="0"/>
              <a:t>4.	Epidemiología y demografía</a:t>
            </a:r>
            <a:br>
              <a:rPr lang="es-PE" dirty="0"/>
            </a:br>
            <a:endParaRPr lang="es-PE" dirty="0"/>
          </a:p>
        </p:txBody>
      </p:sp>
      <p:sp>
        <p:nvSpPr>
          <p:cNvPr id="3" name="Marcador de contenido 2">
            <a:extLst>
              <a:ext uri="{FF2B5EF4-FFF2-40B4-BE49-F238E27FC236}">
                <a16:creationId xmlns:a16="http://schemas.microsoft.com/office/drawing/2014/main" id="{E085A5DA-054E-0D36-C60C-11B5FF1FAD23}"/>
              </a:ext>
            </a:extLst>
          </p:cNvPr>
          <p:cNvSpPr>
            <a:spLocks noGrp="1"/>
          </p:cNvSpPr>
          <p:nvPr>
            <p:ph idx="1"/>
          </p:nvPr>
        </p:nvSpPr>
        <p:spPr>
          <a:xfrm>
            <a:off x="838200" y="1136073"/>
            <a:ext cx="8278092" cy="5588000"/>
          </a:xfrm>
        </p:spPr>
        <p:txBody>
          <a:bodyPr>
            <a:normAutofit fontScale="92500" lnSpcReduction="10000"/>
          </a:bodyPr>
          <a:lstStyle/>
          <a:p>
            <a:r>
              <a:rPr lang="es-MX" dirty="0"/>
              <a:t>Ambas disciplinas se complementan para ofrecer un panorama más completo sobre la salud de la población:</a:t>
            </a:r>
          </a:p>
          <a:p>
            <a:pPr marL="0" indent="0">
              <a:buNone/>
            </a:pPr>
            <a:endParaRPr lang="es-MX" dirty="0"/>
          </a:p>
          <a:p>
            <a:pPr lvl="1"/>
            <a:r>
              <a:rPr lang="es-MX" b="1" dirty="0"/>
              <a:t>Análisis de patrones de enfermedades</a:t>
            </a:r>
            <a:r>
              <a:rPr lang="es-MX" dirty="0"/>
              <a:t>: La demografía permite identificar en qué grupos de edad, sexo o ubicación geográfica se presentan más ciertos problemas de salud. La epidemiología profundiza en por qué esos patrones existen.</a:t>
            </a:r>
          </a:p>
          <a:p>
            <a:pPr lvl="1"/>
            <a:r>
              <a:rPr lang="es-MX" b="1" dirty="0"/>
              <a:t>Modelado de la salud poblacional</a:t>
            </a:r>
            <a:r>
              <a:rPr lang="es-MX" dirty="0"/>
              <a:t>: Los datos demográficos proporcionan la base sobre la que los epidemiólogos construyen modelos para predecir la evolución de enfermedades en el futuro, teniendo en cuenta los cambios en la estructura de la población.</a:t>
            </a:r>
          </a:p>
          <a:p>
            <a:pPr lvl="1"/>
            <a:r>
              <a:rPr lang="es-MX" b="1" dirty="0"/>
              <a:t>Planificación de recursos sanitarios</a:t>
            </a:r>
            <a:r>
              <a:rPr lang="es-MX" dirty="0"/>
              <a:t>: Comprender la estructura demográfica de una población permite a los investigadores y a las autoridades sanitarias planificar mejor los recursos necesarios, como hospitales, medicamentos o personal médico.</a:t>
            </a:r>
          </a:p>
          <a:p>
            <a:endParaRPr lang="es-PE" dirty="0"/>
          </a:p>
        </p:txBody>
      </p:sp>
      <p:pic>
        <p:nvPicPr>
          <p:cNvPr id="4" name="Imagen 3">
            <a:extLst>
              <a:ext uri="{FF2B5EF4-FFF2-40B4-BE49-F238E27FC236}">
                <a16:creationId xmlns:a16="http://schemas.microsoft.com/office/drawing/2014/main" id="{C08ACDFA-0316-BCBA-585F-90A6BE9C1F68}"/>
              </a:ext>
            </a:extLst>
          </p:cNvPr>
          <p:cNvPicPr>
            <a:picLocks noChangeAspect="1"/>
          </p:cNvPicPr>
          <p:nvPr/>
        </p:nvPicPr>
        <p:blipFill>
          <a:blip r:embed="rId3"/>
          <a:stretch>
            <a:fillRect/>
          </a:stretch>
        </p:blipFill>
        <p:spPr>
          <a:xfrm>
            <a:off x="9728092" y="4014379"/>
            <a:ext cx="1828959" cy="1973826"/>
          </a:xfrm>
          <a:prstGeom prst="rect">
            <a:avLst/>
          </a:prstGeom>
        </p:spPr>
      </p:pic>
    </p:spTree>
    <p:extLst>
      <p:ext uri="{BB962C8B-B14F-4D97-AF65-F5344CB8AC3E}">
        <p14:creationId xmlns:p14="http://schemas.microsoft.com/office/powerpoint/2010/main" val="306740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B26555-B25C-751D-7E82-A326F8FB32A3}"/>
              </a:ext>
            </a:extLst>
          </p:cNvPr>
          <p:cNvSpPr>
            <a:spLocks noGrp="1"/>
          </p:cNvSpPr>
          <p:nvPr>
            <p:ph type="title"/>
          </p:nvPr>
        </p:nvSpPr>
        <p:spPr>
          <a:xfrm>
            <a:off x="761800" y="762001"/>
            <a:ext cx="5334197" cy="843775"/>
          </a:xfrm>
        </p:spPr>
        <p:txBody>
          <a:bodyPr anchor="ctr">
            <a:normAutofit fontScale="90000"/>
          </a:bodyPr>
          <a:lstStyle/>
          <a:p>
            <a:r>
              <a:rPr lang="es-MX" sz="4000" dirty="0"/>
              <a:t>Demografía e investigación en hospitales </a:t>
            </a:r>
            <a:br>
              <a:rPr lang="es-MX" sz="3700" dirty="0"/>
            </a:br>
            <a:endParaRPr lang="es-PE" sz="3700" dirty="0"/>
          </a:p>
        </p:txBody>
      </p:sp>
      <p:sp>
        <p:nvSpPr>
          <p:cNvPr id="3" name="Marcador de contenido 2">
            <a:extLst>
              <a:ext uri="{FF2B5EF4-FFF2-40B4-BE49-F238E27FC236}">
                <a16:creationId xmlns:a16="http://schemas.microsoft.com/office/drawing/2014/main" id="{97F19DD9-4503-68EC-4386-F09DD425F99C}"/>
              </a:ext>
            </a:extLst>
          </p:cNvPr>
          <p:cNvSpPr>
            <a:spLocks noGrp="1"/>
          </p:cNvSpPr>
          <p:nvPr>
            <p:ph idx="1"/>
          </p:nvPr>
        </p:nvSpPr>
        <p:spPr>
          <a:xfrm>
            <a:off x="761800" y="1605776"/>
            <a:ext cx="5602055" cy="5252224"/>
          </a:xfrm>
        </p:spPr>
        <p:txBody>
          <a:bodyPr anchor="ctr">
            <a:normAutofit fontScale="85000" lnSpcReduction="20000"/>
          </a:bodyPr>
          <a:lstStyle/>
          <a:p>
            <a:r>
              <a:rPr lang="es-MX" sz="2100" dirty="0"/>
              <a:t>Proporciona información detallada sobre la población atendida, que permite segmentar a los pacientes, identificar factores de riesgo, monitorear tendencias de salud, evaluar la eficacia de los tratamientos y planificar los recursos hospitalarios.</a:t>
            </a:r>
          </a:p>
          <a:p>
            <a:r>
              <a:rPr lang="es-MX" sz="2100" dirty="0"/>
              <a:t>Identificación de brotes y enfermedades prevalentes: Si se observa un aumento de ciertos problemas de salud, los datos demográficos pueden ayudar a identificar las causas o factores de riesgo y dirigir las investigaciones para profundizar en el problema.</a:t>
            </a:r>
          </a:p>
          <a:p>
            <a:r>
              <a:rPr lang="es-MX" sz="2100" dirty="0"/>
              <a:t>Monitoreo de la efectividad de los tratamientos: Los datos demográficos también permiten evaluar si las intervenciones médicas están teniendo el mismo impacto en diferentes grupos de pacientes y si las tasas de éxito varían según características demográficas específicas.</a:t>
            </a:r>
          </a:p>
          <a:p>
            <a:r>
              <a:rPr lang="es-MX" sz="2100" dirty="0"/>
              <a:t>Planificación de las necesidades de infraestructura hospitalaria: En función de la proyección del crecimiento poblacional y los cambios en la estructura demográfica, para  la a atención de las necesidades futuras.</a:t>
            </a:r>
          </a:p>
          <a:p>
            <a:endParaRPr lang="es-PE" sz="1300" dirty="0"/>
          </a:p>
        </p:txBody>
      </p:sp>
      <p:pic>
        <p:nvPicPr>
          <p:cNvPr id="5" name="Picture 4" descr="Lupa resalta un rendimiento económico decreciente">
            <a:extLst>
              <a:ext uri="{FF2B5EF4-FFF2-40B4-BE49-F238E27FC236}">
                <a16:creationId xmlns:a16="http://schemas.microsoft.com/office/drawing/2014/main" id="{969CA302-DC59-EA69-EA11-5DBDBEA94904}"/>
              </a:ext>
            </a:extLst>
          </p:cNvPr>
          <p:cNvPicPr>
            <a:picLocks noChangeAspect="1"/>
          </p:cNvPicPr>
          <p:nvPr/>
        </p:nvPicPr>
        <p:blipFill>
          <a:blip r:embed="rId2"/>
          <a:srcRect l="7316" r="4084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1410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F2C4191-96E5-1EBC-6659-2C627FDDD9E0}"/>
              </a:ext>
            </a:extLst>
          </p:cNvPr>
          <p:cNvSpPr>
            <a:spLocks noGrp="1"/>
          </p:cNvSpPr>
          <p:nvPr>
            <p:ph type="title"/>
          </p:nvPr>
        </p:nvSpPr>
        <p:spPr>
          <a:xfrm>
            <a:off x="1043631" y="1216596"/>
            <a:ext cx="9942716" cy="1147781"/>
          </a:xfrm>
        </p:spPr>
        <p:txBody>
          <a:bodyPr anchor="ctr">
            <a:normAutofit fontScale="90000"/>
          </a:bodyPr>
          <a:lstStyle/>
          <a:p>
            <a:r>
              <a:rPr lang="es-PE" sz="4800" dirty="0"/>
              <a:t>Conclusiones </a:t>
            </a:r>
            <a:br>
              <a:rPr lang="es-PE" sz="4800" dirty="0"/>
            </a:br>
            <a:endParaRPr lang="es-PE" sz="4800" dirty="0"/>
          </a:p>
        </p:txBody>
      </p:sp>
      <p:sp>
        <p:nvSpPr>
          <p:cNvPr id="3" name="Marcador de contenido 2">
            <a:extLst>
              <a:ext uri="{FF2B5EF4-FFF2-40B4-BE49-F238E27FC236}">
                <a16:creationId xmlns:a16="http://schemas.microsoft.com/office/drawing/2014/main" id="{65C9AB60-60D6-E8EE-D1A5-4DF3943AC24C}"/>
              </a:ext>
            </a:extLst>
          </p:cNvPr>
          <p:cNvSpPr>
            <a:spLocks noGrp="1"/>
          </p:cNvSpPr>
          <p:nvPr>
            <p:ph idx="1"/>
          </p:nvPr>
        </p:nvSpPr>
        <p:spPr>
          <a:xfrm>
            <a:off x="1045028" y="2704014"/>
            <a:ext cx="9941319" cy="3438166"/>
          </a:xfrm>
        </p:spPr>
        <p:txBody>
          <a:bodyPr anchor="ctr">
            <a:normAutofit/>
          </a:bodyPr>
          <a:lstStyle/>
          <a:p>
            <a:r>
              <a:rPr lang="es-MX" sz="2400" dirty="0"/>
              <a:t>La demografía proporciona el marco de referencia para comprender mejor cómo las características de la población influyen en su salud.</a:t>
            </a:r>
          </a:p>
          <a:p>
            <a:r>
              <a:rPr lang="es-MX" sz="2400" dirty="0"/>
              <a:t>Permite identificar necesidades específicas, dirigir recursos de manera más eficiente, y desarrollar intervenciones de salud pública basadas en datos precisos sobre la estructura y dinámica de la población. </a:t>
            </a:r>
          </a:p>
          <a:p>
            <a:r>
              <a:rPr lang="es-MX" sz="2400" dirty="0"/>
              <a:t>La demografía contribuye a mejorar la planificación sanitaria y a reducir las desigualdades en salud.</a:t>
            </a:r>
            <a:endParaRPr lang="es-PE"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53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563418" y="1437253"/>
            <a:ext cx="3676073" cy="3827473"/>
          </a:xfrm>
        </p:spPr>
        <p:txBody>
          <a:bodyPr>
            <a:normAutofit fontScale="92500" lnSpcReduction="20000"/>
          </a:bodyPr>
          <a:lstStyle/>
          <a:p>
            <a:pPr algn="ctr">
              <a:buNone/>
            </a:pPr>
            <a:r>
              <a:rPr lang="es-PE" sz="4800" dirty="0"/>
              <a:t>	</a:t>
            </a:r>
            <a:r>
              <a:rPr lang="es-PE" sz="4400" dirty="0">
                <a:latin typeface="Abadi" panose="020B0604020104020204" pitchFamily="34" charset="0"/>
              </a:rPr>
              <a:t>Todos los eventos importantes en la vida de las personas tienen implicaciones demográficas </a:t>
            </a:r>
            <a:endParaRPr lang="en-US" sz="4400" dirty="0">
              <a:latin typeface="Abadi" panose="020B0604020104020204" pitchFamily="34" charset="0"/>
            </a:endParaRPr>
          </a:p>
        </p:txBody>
      </p:sp>
      <p:pic>
        <p:nvPicPr>
          <p:cNvPr id="3" name="Imagen 2"/>
          <p:cNvPicPr>
            <a:picLocks noChangeAspect="1"/>
          </p:cNvPicPr>
          <p:nvPr/>
        </p:nvPicPr>
        <p:blipFill>
          <a:blip r:embed="rId2"/>
          <a:stretch>
            <a:fillRect/>
          </a:stretch>
        </p:blipFill>
        <p:spPr>
          <a:xfrm>
            <a:off x="5079364" y="64655"/>
            <a:ext cx="7112635" cy="67148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D977AC-59B7-A256-4074-11E9361D1B2F}"/>
              </a:ext>
            </a:extLst>
          </p:cNvPr>
          <p:cNvSpPr>
            <a:spLocks noGrp="1"/>
          </p:cNvSpPr>
          <p:nvPr>
            <p:ph type="title"/>
          </p:nvPr>
        </p:nvSpPr>
        <p:spPr>
          <a:xfrm>
            <a:off x="572493" y="238539"/>
            <a:ext cx="11018520" cy="1434415"/>
          </a:xfrm>
        </p:spPr>
        <p:txBody>
          <a:bodyPr anchor="b">
            <a:normAutofit/>
          </a:bodyPr>
          <a:lstStyle/>
          <a:p>
            <a:r>
              <a:rPr lang="es-PE" sz="5400" dirty="0"/>
              <a:t>Demografía. </a:t>
            </a:r>
            <a:r>
              <a:rPr lang="es-PE" sz="5400" dirty="0" err="1"/>
              <a:t>Definiciónes</a:t>
            </a:r>
            <a:endParaRPr lang="es-PE"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B4217EE-FBDB-ADAB-29F5-2257AF38C741}"/>
              </a:ext>
            </a:extLst>
          </p:cNvPr>
          <p:cNvSpPr>
            <a:spLocks noGrp="1"/>
          </p:cNvSpPr>
          <p:nvPr>
            <p:ph idx="1"/>
          </p:nvPr>
        </p:nvSpPr>
        <p:spPr>
          <a:xfrm>
            <a:off x="572493" y="2071316"/>
            <a:ext cx="6713552" cy="4191122"/>
          </a:xfrm>
        </p:spPr>
        <p:txBody>
          <a:bodyPr anchor="t">
            <a:normAutofit lnSpcReduction="10000"/>
          </a:bodyPr>
          <a:lstStyle/>
          <a:p>
            <a:r>
              <a:rPr lang="es-MX" sz="2400" dirty="0"/>
              <a:t>La </a:t>
            </a:r>
            <a:r>
              <a:rPr lang="es-MX" sz="2400" b="1" dirty="0"/>
              <a:t>demografía</a:t>
            </a:r>
            <a:r>
              <a:rPr lang="es-MX" sz="2400" dirty="0"/>
              <a:t> es la ciencia que estudia las características de las poblaciones humanas, tales como el tamaño, la estructura, la distribución y los cambios a lo largo del tiempo.</a:t>
            </a:r>
          </a:p>
          <a:p>
            <a:endParaRPr lang="es-MX" sz="2000" dirty="0"/>
          </a:p>
          <a:p>
            <a:r>
              <a:rPr lang="es-MX" sz="2400" dirty="0"/>
              <a:t>“El estudio científico de los determinantes y las consecuencias de las tendencias de la población humana” S. Preston, 1978</a:t>
            </a:r>
          </a:p>
          <a:p>
            <a:endParaRPr lang="es-PE" sz="2000" dirty="0"/>
          </a:p>
          <a:p>
            <a:r>
              <a:rPr lang="es-MX" sz="2400" dirty="0"/>
              <a:t>El área temática de la Demografía se concentra en el estado y la dinámica de estas poblaciones en el tiempo.</a:t>
            </a:r>
            <a:endParaRPr lang="es-PE" sz="2400" dirty="0"/>
          </a:p>
        </p:txBody>
      </p:sp>
      <p:pic>
        <p:nvPicPr>
          <p:cNvPr id="4" name="Imagen 3">
            <a:extLst>
              <a:ext uri="{FF2B5EF4-FFF2-40B4-BE49-F238E27FC236}">
                <a16:creationId xmlns:a16="http://schemas.microsoft.com/office/drawing/2014/main" id="{341EC513-3DF3-E439-276D-F67F7534F85C}"/>
              </a:ext>
            </a:extLst>
          </p:cNvPr>
          <p:cNvPicPr>
            <a:picLocks noChangeAspect="1"/>
          </p:cNvPicPr>
          <p:nvPr/>
        </p:nvPicPr>
        <p:blipFill>
          <a:blip r:embed="rId2"/>
          <a:srcRect l="6318" r="15036" b="4"/>
          <a:stretch/>
        </p:blipFill>
        <p:spPr>
          <a:xfrm>
            <a:off x="7675658" y="2093976"/>
            <a:ext cx="3941064" cy="3826903"/>
          </a:xfrm>
          <a:prstGeom prst="rect">
            <a:avLst/>
          </a:prstGeom>
        </p:spPr>
      </p:pic>
    </p:spTree>
    <p:extLst>
      <p:ext uri="{BB962C8B-B14F-4D97-AF65-F5344CB8AC3E}">
        <p14:creationId xmlns:p14="http://schemas.microsoft.com/office/powerpoint/2010/main" val="304030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63F029-2680-28BD-A8FA-91EEFCC1C66E}"/>
              </a:ext>
            </a:extLst>
          </p:cNvPr>
          <p:cNvSpPr>
            <a:spLocks noGrp="1"/>
          </p:cNvSpPr>
          <p:nvPr>
            <p:ph type="title"/>
          </p:nvPr>
        </p:nvSpPr>
        <p:spPr>
          <a:xfrm>
            <a:off x="572493" y="238539"/>
            <a:ext cx="11018520" cy="1434415"/>
          </a:xfrm>
        </p:spPr>
        <p:txBody>
          <a:bodyPr anchor="b">
            <a:normAutofit/>
          </a:bodyPr>
          <a:lstStyle/>
          <a:p>
            <a:r>
              <a:rPr lang="es-PE" sz="5400"/>
              <a:t>Principales variables demográficas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9F067BF-F411-2C95-DDC5-82ED52A60A1F}"/>
              </a:ext>
            </a:extLst>
          </p:cNvPr>
          <p:cNvSpPr>
            <a:spLocks noGrp="1"/>
          </p:cNvSpPr>
          <p:nvPr>
            <p:ph idx="1"/>
          </p:nvPr>
        </p:nvSpPr>
        <p:spPr>
          <a:xfrm>
            <a:off x="572493" y="2071316"/>
            <a:ext cx="6953446" cy="4385240"/>
          </a:xfrm>
        </p:spPr>
        <p:txBody>
          <a:bodyPr anchor="t">
            <a:normAutofit lnSpcReduction="10000"/>
          </a:bodyPr>
          <a:lstStyle/>
          <a:p>
            <a:r>
              <a:rPr lang="es-PE" sz="2400" b="1" dirty="0"/>
              <a:t>Natalidad</a:t>
            </a:r>
            <a:r>
              <a:rPr lang="es-PE" sz="2400" dirty="0"/>
              <a:t>. Número de nacimientos en un lugar y tiempo determinados</a:t>
            </a:r>
          </a:p>
          <a:p>
            <a:r>
              <a:rPr lang="es-PE" sz="2400" b="1" dirty="0"/>
              <a:t>Mortalidad</a:t>
            </a:r>
            <a:r>
              <a:rPr lang="es-PE" sz="2400" dirty="0"/>
              <a:t>. Número de muertes en una población en un tiempo determinado</a:t>
            </a:r>
          </a:p>
          <a:p>
            <a:r>
              <a:rPr lang="es-PE" sz="2400" b="1" dirty="0"/>
              <a:t>Migración</a:t>
            </a:r>
            <a:r>
              <a:rPr lang="es-PE" sz="2400" dirty="0"/>
              <a:t>. Movilidad de las personas de un lugar a otro</a:t>
            </a:r>
          </a:p>
          <a:p>
            <a:r>
              <a:rPr lang="es-PE" sz="2400" b="1" dirty="0"/>
              <a:t>Estructura por edad y sexo</a:t>
            </a:r>
            <a:r>
              <a:rPr lang="es-PE" sz="2400" dirty="0"/>
              <a:t>. Distribución de la población según estos criterios</a:t>
            </a:r>
          </a:p>
          <a:p>
            <a:r>
              <a:rPr lang="es-PE" sz="2400" b="1" dirty="0"/>
              <a:t>Esperanza de vida</a:t>
            </a:r>
            <a:r>
              <a:rPr lang="es-PE" sz="2400" dirty="0"/>
              <a:t>. Promedio de años que una persona espera vivir </a:t>
            </a:r>
          </a:p>
          <a:p>
            <a:r>
              <a:rPr lang="es-PE" sz="2400" b="1" dirty="0"/>
              <a:t>Tasa Global de Fecundidad. </a:t>
            </a:r>
            <a:r>
              <a:rPr lang="es-PE" sz="2400" dirty="0"/>
              <a:t>Número promedio de hijos por cada mujer en edad fértil</a:t>
            </a:r>
          </a:p>
        </p:txBody>
      </p:sp>
      <p:pic>
        <p:nvPicPr>
          <p:cNvPr id="4" name="Imagen 3">
            <a:extLst>
              <a:ext uri="{FF2B5EF4-FFF2-40B4-BE49-F238E27FC236}">
                <a16:creationId xmlns:a16="http://schemas.microsoft.com/office/drawing/2014/main" id="{D7C6A614-1B40-3695-2B11-54B2FF5DF2E1}"/>
              </a:ext>
            </a:extLst>
          </p:cNvPr>
          <p:cNvPicPr>
            <a:picLocks noChangeAspect="1"/>
          </p:cNvPicPr>
          <p:nvPr/>
        </p:nvPicPr>
        <p:blipFill>
          <a:blip r:embed="rId2"/>
          <a:srcRect l="12381" r="11243" b="1"/>
          <a:stretch/>
        </p:blipFill>
        <p:spPr>
          <a:xfrm>
            <a:off x="8169598" y="2161475"/>
            <a:ext cx="3375695" cy="3508843"/>
          </a:xfrm>
          <a:prstGeom prst="rect">
            <a:avLst/>
          </a:prstGeom>
        </p:spPr>
      </p:pic>
    </p:spTree>
    <p:extLst>
      <p:ext uri="{BB962C8B-B14F-4D97-AF65-F5344CB8AC3E}">
        <p14:creationId xmlns:p14="http://schemas.microsoft.com/office/powerpoint/2010/main" val="136971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D59601-EFD1-D593-23B2-1C6BCF46FE47}"/>
              </a:ext>
            </a:extLst>
          </p:cNvPr>
          <p:cNvSpPr>
            <a:spLocks noGrp="1"/>
          </p:cNvSpPr>
          <p:nvPr>
            <p:ph type="title"/>
          </p:nvPr>
        </p:nvSpPr>
        <p:spPr>
          <a:xfrm>
            <a:off x="572493" y="238539"/>
            <a:ext cx="11018520" cy="1434415"/>
          </a:xfrm>
        </p:spPr>
        <p:txBody>
          <a:bodyPr anchor="b">
            <a:normAutofit/>
          </a:bodyPr>
          <a:lstStyle/>
          <a:p>
            <a:r>
              <a:rPr lang="es-MX" sz="5400"/>
              <a:t>Relación entre Demografía y Salud</a:t>
            </a:r>
            <a:endParaRPr lang="es-PE" sz="54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850E670-6C20-16E3-8171-2D69E653565F}"/>
              </a:ext>
            </a:extLst>
          </p:cNvPr>
          <p:cNvSpPr>
            <a:spLocks noGrp="1"/>
          </p:cNvSpPr>
          <p:nvPr>
            <p:ph idx="1"/>
          </p:nvPr>
        </p:nvSpPr>
        <p:spPr>
          <a:xfrm>
            <a:off x="572493" y="2071316"/>
            <a:ext cx="6713552" cy="4119172"/>
          </a:xfrm>
        </p:spPr>
        <p:txBody>
          <a:bodyPr anchor="t">
            <a:normAutofit/>
          </a:bodyPr>
          <a:lstStyle/>
          <a:p>
            <a:r>
              <a:rPr lang="es-MX" sz="2400" dirty="0"/>
              <a:t>La demografía proporciona datos cruciales para la planificación de políticas de salud pública.</a:t>
            </a:r>
          </a:p>
          <a:p>
            <a:r>
              <a:rPr lang="es-MX" sz="2400" dirty="0"/>
              <a:t>La demografía y la salud están relacionadas ya que las caracteristicas de la población (tasa de natalidad, mortalidad y la estructura por edades) afectan directamente las necesidades de salud de una población.</a:t>
            </a:r>
          </a:p>
          <a:p>
            <a:r>
              <a:rPr lang="es-MX" sz="2400" dirty="0"/>
              <a:t>Temas específicos: Envejecimiento, embarazo adolescente, aborto, violencia, mortalidad materna e infantil, salud sexual y reproductiva, migrantes, etc.</a:t>
            </a:r>
            <a:endParaRPr lang="es-PE" sz="2400" dirty="0"/>
          </a:p>
        </p:txBody>
      </p:sp>
      <p:pic>
        <p:nvPicPr>
          <p:cNvPr id="4" name="Imagen 3">
            <a:extLst>
              <a:ext uri="{FF2B5EF4-FFF2-40B4-BE49-F238E27FC236}">
                <a16:creationId xmlns:a16="http://schemas.microsoft.com/office/drawing/2014/main" id="{B52D9175-7A48-956B-EC42-5D5834CC4A15}"/>
              </a:ext>
            </a:extLst>
          </p:cNvPr>
          <p:cNvPicPr>
            <a:picLocks noChangeAspect="1"/>
          </p:cNvPicPr>
          <p:nvPr/>
        </p:nvPicPr>
        <p:blipFill>
          <a:blip r:embed="rId2"/>
          <a:srcRect l="24902" r="11602" b="-1"/>
          <a:stretch/>
        </p:blipFill>
        <p:spPr>
          <a:xfrm>
            <a:off x="7980458" y="1807648"/>
            <a:ext cx="3941064" cy="4096512"/>
          </a:xfrm>
          <a:prstGeom prst="rect">
            <a:avLst/>
          </a:prstGeom>
        </p:spPr>
      </p:pic>
    </p:spTree>
    <p:extLst>
      <p:ext uri="{BB962C8B-B14F-4D97-AF65-F5344CB8AC3E}">
        <p14:creationId xmlns:p14="http://schemas.microsoft.com/office/powerpoint/2010/main" val="84049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F53539-E40E-D816-73D8-660434A0776A}"/>
              </a:ext>
            </a:extLst>
          </p:cNvPr>
          <p:cNvSpPr>
            <a:spLocks noGrp="1"/>
          </p:cNvSpPr>
          <p:nvPr>
            <p:ph type="title"/>
          </p:nvPr>
        </p:nvSpPr>
        <p:spPr>
          <a:xfrm>
            <a:off x="1043631" y="809898"/>
            <a:ext cx="9942716" cy="1554480"/>
          </a:xfrm>
        </p:spPr>
        <p:txBody>
          <a:bodyPr anchor="ctr">
            <a:normAutofit/>
          </a:bodyPr>
          <a:lstStyle/>
          <a:p>
            <a:r>
              <a:rPr lang="es-PE" sz="4800"/>
              <a:t>Aportes de la demografía a la investigación en salud</a:t>
            </a:r>
          </a:p>
        </p:txBody>
      </p:sp>
      <p:sp>
        <p:nvSpPr>
          <p:cNvPr id="3" name="Marcador de contenido 2">
            <a:extLst>
              <a:ext uri="{FF2B5EF4-FFF2-40B4-BE49-F238E27FC236}">
                <a16:creationId xmlns:a16="http://schemas.microsoft.com/office/drawing/2014/main" id="{A6B51B6B-03D0-0C51-84AD-1BF52D5145DA}"/>
              </a:ext>
            </a:extLst>
          </p:cNvPr>
          <p:cNvSpPr>
            <a:spLocks noGrp="1"/>
          </p:cNvSpPr>
          <p:nvPr>
            <p:ph idx="1"/>
          </p:nvPr>
        </p:nvSpPr>
        <p:spPr>
          <a:xfrm>
            <a:off x="1045028" y="3017522"/>
            <a:ext cx="9941319" cy="3124658"/>
          </a:xfrm>
        </p:spPr>
        <p:txBody>
          <a:bodyPr anchor="ctr">
            <a:normAutofit/>
          </a:bodyPr>
          <a:lstStyle/>
          <a:p>
            <a:pPr marL="0" indent="0">
              <a:buNone/>
            </a:pPr>
            <a:r>
              <a:rPr lang="es-PE" sz="2400"/>
              <a:t>1.	Identificación de problemas de salud prioritarios</a:t>
            </a:r>
          </a:p>
          <a:p>
            <a:pPr marL="0" indent="0">
              <a:buNone/>
            </a:pPr>
            <a:r>
              <a:rPr lang="es-PE" sz="2400"/>
              <a:t>2.	Permite la inclusión de datos poblacionales en la 	investigación en salud</a:t>
            </a:r>
          </a:p>
          <a:p>
            <a:pPr marL="0" indent="0">
              <a:buNone/>
            </a:pPr>
            <a:r>
              <a:rPr lang="es-PE" sz="2400"/>
              <a:t>3.	Evaluación de programas y políticas de salud</a:t>
            </a:r>
          </a:p>
          <a:p>
            <a:pPr marL="895350" indent="-895350">
              <a:buAutoNum type="arabicPeriod" startAt="4"/>
            </a:pPr>
            <a:r>
              <a:rPr lang="es-PE" sz="2400"/>
              <a:t>Epidemiología y demografía</a:t>
            </a:r>
          </a:p>
          <a:p>
            <a:pPr marL="895350" indent="-895350">
              <a:buAutoNum type="arabicPeriod" startAt="4"/>
            </a:pPr>
            <a:r>
              <a:rPr lang="es-PE" sz="2400"/>
              <a:t>Fuentes de información: ENDES, Censos, Estadísticas vitales</a:t>
            </a:r>
          </a:p>
          <a:p>
            <a:pPr marL="0" indent="0">
              <a:buNone/>
            </a:pPr>
            <a:endParaRPr lang="es-PE"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1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1B90A6-2F47-717C-27BF-BCA3623589D1}"/>
              </a:ext>
            </a:extLst>
          </p:cNvPr>
          <p:cNvSpPr>
            <a:spLocks noGrp="1"/>
          </p:cNvSpPr>
          <p:nvPr>
            <p:ph type="title"/>
          </p:nvPr>
        </p:nvSpPr>
        <p:spPr>
          <a:xfrm>
            <a:off x="476030" y="909642"/>
            <a:ext cx="6002110" cy="1495425"/>
          </a:xfrm>
        </p:spPr>
        <p:txBody>
          <a:bodyPr>
            <a:normAutofit/>
          </a:bodyPr>
          <a:lstStyle/>
          <a:p>
            <a:r>
              <a:rPr lang="es-MX" sz="3400" dirty="0"/>
              <a:t>1.	Identificación de problemas 	de salud prioritarios</a:t>
            </a:r>
            <a:br>
              <a:rPr lang="es-MX" sz="3400" dirty="0"/>
            </a:br>
            <a:endParaRPr lang="es-PE" sz="3400" dirty="0"/>
          </a:p>
        </p:txBody>
      </p:sp>
      <p:sp>
        <p:nvSpPr>
          <p:cNvPr id="3" name="Marcador de contenido 2">
            <a:extLst>
              <a:ext uri="{FF2B5EF4-FFF2-40B4-BE49-F238E27FC236}">
                <a16:creationId xmlns:a16="http://schemas.microsoft.com/office/drawing/2014/main" id="{4B9DAA12-8557-651C-C829-0E5ADA3DC11E}"/>
              </a:ext>
            </a:extLst>
          </p:cNvPr>
          <p:cNvSpPr>
            <a:spLocks noGrp="1"/>
          </p:cNvSpPr>
          <p:nvPr>
            <p:ph idx="1"/>
          </p:nvPr>
        </p:nvSpPr>
        <p:spPr>
          <a:xfrm>
            <a:off x="836680" y="2405067"/>
            <a:ext cx="6002110" cy="3729034"/>
          </a:xfrm>
        </p:spPr>
        <p:txBody>
          <a:bodyPr>
            <a:normAutofit/>
          </a:bodyPr>
          <a:lstStyle/>
          <a:p>
            <a:r>
              <a:rPr lang="es-MX" sz="2000" dirty="0"/>
              <a:t>La demografía es una herramienta fundamental para identificar problemas de salud prioritarios, ya que proporciona información detallada sobre las características y la evolución de las poblaciones, lo que permite enfocar los recursos de salud hacia donde más se necesitan:</a:t>
            </a:r>
          </a:p>
          <a:p>
            <a:pPr marL="0" indent="0">
              <a:buNone/>
            </a:pPr>
            <a:endParaRPr lang="es-MX" sz="2000" dirty="0"/>
          </a:p>
          <a:p>
            <a:pPr lvl="1"/>
            <a:r>
              <a:rPr lang="es-MX" sz="2000" dirty="0"/>
              <a:t>Identificación de grupos vulnerables</a:t>
            </a:r>
          </a:p>
          <a:p>
            <a:pPr lvl="1"/>
            <a:r>
              <a:rPr lang="es-MX" sz="2000" dirty="0"/>
              <a:t>Detección de desigualdades geográficas</a:t>
            </a:r>
          </a:p>
          <a:p>
            <a:pPr lvl="1"/>
            <a:r>
              <a:rPr lang="es-MX" sz="2000" dirty="0"/>
              <a:t>Cambios y tendencias estacionales</a:t>
            </a:r>
          </a:p>
          <a:p>
            <a:pPr marL="457200" lvl="1" indent="0">
              <a:buNone/>
            </a:pPr>
            <a:endParaRPr lang="es-MX" sz="2000" dirty="0"/>
          </a:p>
          <a:p>
            <a:pPr lvl="1"/>
            <a:endParaRPr lang="es-PE" sz="2000" dirty="0"/>
          </a:p>
        </p:txBody>
      </p:sp>
      <p:pic>
        <p:nvPicPr>
          <p:cNvPr id="5" name="Picture 4" descr="Imágenes de papel artesanal de múltiples colores">
            <a:extLst>
              <a:ext uri="{FF2B5EF4-FFF2-40B4-BE49-F238E27FC236}">
                <a16:creationId xmlns:a16="http://schemas.microsoft.com/office/drawing/2014/main" id="{CF32BAE2-3546-2224-869F-88687F8FED46}"/>
              </a:ext>
            </a:extLst>
          </p:cNvPr>
          <p:cNvPicPr>
            <a:picLocks noChangeAspect="1"/>
          </p:cNvPicPr>
          <p:nvPr/>
        </p:nvPicPr>
        <p:blipFill>
          <a:blip r:embed="rId2"/>
          <a:srcRect l="27002" r="24404" b="-1"/>
          <a:stretch/>
        </p:blipFill>
        <p:spPr>
          <a:xfrm>
            <a:off x="7199440" y="10"/>
            <a:ext cx="4992560" cy="6857990"/>
          </a:xfrm>
          <a:prstGeom prst="rect">
            <a:avLst/>
          </a:prstGeom>
          <a:effectLst/>
        </p:spPr>
      </p:pic>
    </p:spTree>
    <p:extLst>
      <p:ext uri="{BB962C8B-B14F-4D97-AF65-F5344CB8AC3E}">
        <p14:creationId xmlns:p14="http://schemas.microsoft.com/office/powerpoint/2010/main" val="157919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6E798EB-8B1F-4F9C-9BE4-BD41A81B47A1}"/>
              </a:ext>
            </a:extLst>
          </p:cNvPr>
          <p:cNvSpPr txBox="1"/>
          <p:nvPr/>
        </p:nvSpPr>
        <p:spPr>
          <a:xfrm>
            <a:off x="0" y="59639"/>
            <a:ext cx="12192000" cy="830997"/>
          </a:xfrm>
          <a:prstGeom prst="rect">
            <a:avLst/>
          </a:prstGeom>
          <a:solidFill>
            <a:schemeClr val="accent2">
              <a:lumMod val="20000"/>
              <a:lumOff val="80000"/>
            </a:schemeClr>
          </a:solidFill>
          <a:ln>
            <a:solidFill>
              <a:srgbClr val="FF0000"/>
            </a:solidFill>
          </a:ln>
        </p:spPr>
        <p:txBody>
          <a:bodyPr wrap="square">
            <a:spAutoFit/>
          </a:bodyPr>
          <a:lstStyle/>
          <a:p>
            <a:pPr algn="ctr"/>
            <a:r>
              <a:rPr kumimoji="0" lang="es-PE" sz="2400" b="1" i="0" u="none" strike="noStrike" cap="none" normalizeH="0" baseline="0" dirty="0">
                <a:ln>
                  <a:noFill/>
                </a:ln>
                <a:solidFill>
                  <a:schemeClr val="tx1"/>
                </a:solidFill>
                <a:effectLst/>
                <a:latin typeface="Arial" panose="020B0604020202020204" pitchFamily="34" charset="0"/>
              </a:rPr>
              <a:t>Número de Muertes Maternas( </a:t>
            </a:r>
            <a:r>
              <a:rPr kumimoji="0" lang="es-PE" sz="2400" b="1" i="0" u="none" strike="noStrike" cap="none" normalizeH="0" baseline="0" dirty="0">
                <a:ln>
                  <a:noFill/>
                </a:ln>
                <a:solidFill>
                  <a:srgbClr val="FF0000"/>
                </a:solidFill>
                <a:effectLst/>
                <a:latin typeface="Arial" panose="020B0604020202020204" pitchFamily="34" charset="0"/>
              </a:rPr>
              <a:t>Directas, Indirectas e incidentales</a:t>
            </a:r>
            <a:r>
              <a:rPr kumimoji="0" lang="es-PE" sz="2400" b="1" i="0" u="none" strike="noStrike" cap="none" normalizeH="0" baseline="0" dirty="0">
                <a:ln>
                  <a:noFill/>
                </a:ln>
                <a:solidFill>
                  <a:schemeClr val="tx1"/>
                </a:solidFill>
                <a:effectLst/>
                <a:latin typeface="Arial" panose="020B0604020202020204" pitchFamily="34" charset="0"/>
              </a:rPr>
              <a:t>) </a:t>
            </a:r>
            <a:r>
              <a:rPr lang="es-PE" sz="2400" b="1" dirty="0">
                <a:latin typeface="Arial" panose="020B0604020202020204" pitchFamily="34" charset="0"/>
              </a:rPr>
              <a:t>según Provincias y distritos de Procedencias. Región Loreto. 2024</a:t>
            </a:r>
            <a:r>
              <a:rPr kumimoji="0" lang="es-PE" sz="2400" b="1" i="0" u="none" strike="noStrike" cap="none" normalizeH="0" baseline="0" dirty="0">
                <a:ln>
                  <a:noFill/>
                </a:ln>
                <a:solidFill>
                  <a:schemeClr val="tx1"/>
                </a:solidFill>
                <a:effectLst/>
                <a:latin typeface="Arial" panose="020B0604020202020204" pitchFamily="34" charset="0"/>
              </a:rPr>
              <a:t>* Hasta 30 Octubre.</a:t>
            </a:r>
            <a:endParaRPr lang="es-ES" sz="2400" dirty="0"/>
          </a:p>
        </p:txBody>
      </p:sp>
      <p:sp>
        <p:nvSpPr>
          <p:cNvPr id="6" name="Text Box 3">
            <a:extLst>
              <a:ext uri="{FF2B5EF4-FFF2-40B4-BE49-F238E27FC236}">
                <a16:creationId xmlns:a16="http://schemas.microsoft.com/office/drawing/2014/main" id="{A3320C8F-C6DC-4C97-8CCF-8F1D05712B1C}"/>
              </a:ext>
            </a:extLst>
          </p:cNvPr>
          <p:cNvSpPr txBox="1">
            <a:spLocks noChangeArrowheads="1"/>
          </p:cNvSpPr>
          <p:nvPr/>
        </p:nvSpPr>
        <p:spPr bwMode="auto">
          <a:xfrm>
            <a:off x="828394" y="6574275"/>
            <a:ext cx="3572620" cy="29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PE" sz="800" b="0" i="0" u="none" strike="noStrike" cap="none" normalizeH="0" baseline="0" dirty="0">
                <a:ln>
                  <a:noFill/>
                </a:ln>
                <a:effectLst/>
                <a:latin typeface="Arial" panose="020B0604020202020204" pitchFamily="34" charset="0"/>
              </a:rPr>
              <a:t>Fuente: Dirección de Epidemiología. GERESA Loreto. </a:t>
            </a:r>
            <a:endParaRPr kumimoji="0" lang="es-PE" sz="2400" b="1" i="0" u="none" strike="noStrike" cap="none" normalizeH="0" baseline="0" dirty="0">
              <a:ln>
                <a:noFill/>
              </a:ln>
              <a:effectLst/>
              <a:latin typeface="Arial" panose="020B0604020202020204" pitchFamily="34" charset="0"/>
            </a:endParaRPr>
          </a:p>
        </p:txBody>
      </p:sp>
      <p:pic>
        <p:nvPicPr>
          <p:cNvPr id="2" name="Imagen 1">
            <a:extLst>
              <a:ext uri="{FF2B5EF4-FFF2-40B4-BE49-F238E27FC236}">
                <a16:creationId xmlns:a16="http://schemas.microsoft.com/office/drawing/2014/main" id="{189367E9-07CA-5276-567E-587CBD5C9195}"/>
              </a:ext>
            </a:extLst>
          </p:cNvPr>
          <p:cNvPicPr>
            <a:picLocks noChangeAspect="1"/>
          </p:cNvPicPr>
          <p:nvPr/>
        </p:nvPicPr>
        <p:blipFill>
          <a:blip r:embed="rId3"/>
          <a:stretch>
            <a:fillRect/>
          </a:stretch>
        </p:blipFill>
        <p:spPr>
          <a:xfrm>
            <a:off x="906790" y="1028986"/>
            <a:ext cx="10237744" cy="5545289"/>
          </a:xfrm>
          <a:prstGeom prst="rect">
            <a:avLst/>
          </a:prstGeom>
          <a:ln>
            <a:solidFill>
              <a:schemeClr val="tx1"/>
            </a:solidFill>
          </a:ln>
        </p:spPr>
      </p:pic>
    </p:spTree>
    <p:extLst>
      <p:ext uri="{BB962C8B-B14F-4D97-AF65-F5344CB8AC3E}">
        <p14:creationId xmlns:p14="http://schemas.microsoft.com/office/powerpoint/2010/main" val="24462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92C47A3-1D45-50D0-FB57-8656FF78C9A1}"/>
              </a:ext>
            </a:extLst>
          </p:cNvPr>
          <p:cNvSpPr>
            <a:spLocks noGrp="1"/>
          </p:cNvSpPr>
          <p:nvPr>
            <p:ph type="title"/>
          </p:nvPr>
        </p:nvSpPr>
        <p:spPr>
          <a:xfrm>
            <a:off x="838200" y="681037"/>
            <a:ext cx="10515600" cy="1009651"/>
          </a:xfrm>
        </p:spPr>
        <p:txBody>
          <a:bodyPr>
            <a:normAutofit fontScale="90000"/>
          </a:bodyPr>
          <a:lstStyle/>
          <a:p>
            <a:r>
              <a:rPr lang="es-MX" sz="2800" dirty="0"/>
              <a:t>2.	</a:t>
            </a:r>
            <a:r>
              <a:rPr lang="es-MX" sz="3600" dirty="0"/>
              <a:t>Permite la inclusión de datos poblacionales en </a:t>
            </a:r>
            <a:br>
              <a:rPr lang="es-MX" sz="3600" dirty="0"/>
            </a:br>
            <a:r>
              <a:rPr lang="es-MX" sz="3600" dirty="0"/>
              <a:t>	las investigaciones</a:t>
            </a:r>
            <a:br>
              <a:rPr lang="es-MX" sz="2800" dirty="0"/>
            </a:br>
            <a:endParaRPr lang="es-PE" sz="2800" dirty="0"/>
          </a:p>
        </p:txBody>
      </p:sp>
      <p:graphicFrame>
        <p:nvGraphicFramePr>
          <p:cNvPr id="5" name="Marcador de contenido 2">
            <a:extLst>
              <a:ext uri="{FF2B5EF4-FFF2-40B4-BE49-F238E27FC236}">
                <a16:creationId xmlns:a16="http://schemas.microsoft.com/office/drawing/2014/main" id="{96E745DF-CD71-FD2F-FE70-3E82B3419DDD}"/>
              </a:ext>
            </a:extLst>
          </p:cNvPr>
          <p:cNvGraphicFramePr>
            <a:graphicFrameLocks noGrp="1"/>
          </p:cNvGraphicFramePr>
          <p:nvPr>
            <p:ph idx="1"/>
            <p:extLst>
              <p:ext uri="{D42A27DB-BD31-4B8C-83A1-F6EECF244321}">
                <p14:modId xmlns:p14="http://schemas.microsoft.com/office/powerpoint/2010/main" val="2760327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3020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516</TotalTime>
  <Words>1083</Words>
  <Application>Microsoft Office PowerPoint</Application>
  <PresentationFormat>Panorámica</PresentationFormat>
  <Paragraphs>60</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Abadi</vt:lpstr>
      <vt:lpstr>Aptos</vt:lpstr>
      <vt:lpstr>Aptos Display</vt:lpstr>
      <vt:lpstr>Arial</vt:lpstr>
      <vt:lpstr>Calibri</vt:lpstr>
      <vt:lpstr>Tema de Office</vt:lpstr>
      <vt:lpstr>Aportes de la Demografía a la Investigación en Salud</vt:lpstr>
      <vt:lpstr>Presentación de PowerPoint</vt:lpstr>
      <vt:lpstr>Demografía. Definiciónes</vt:lpstr>
      <vt:lpstr>Principales variables demográficas</vt:lpstr>
      <vt:lpstr>Relación entre Demografía y Salud</vt:lpstr>
      <vt:lpstr>Aportes de la demografía a la investigación en salud</vt:lpstr>
      <vt:lpstr>1. Identificación de problemas  de salud prioritarios </vt:lpstr>
      <vt:lpstr>Presentación de PowerPoint</vt:lpstr>
      <vt:lpstr>2. Permite la inclusión de datos poblacionales en   las investigaciones </vt:lpstr>
      <vt:lpstr>3. Evaluación de programas y  políticas de salud </vt:lpstr>
      <vt:lpstr>4. Epidemiología y demografía </vt:lpstr>
      <vt:lpstr>Demografía e investigación en hospitales  </vt:lpstr>
      <vt:lpstr>Conclusiones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Percy Antonio Rojas Ferreyra</dc:creator>
  <cp:lastModifiedBy>Percy Antonio Rojas Ferreyra</cp:lastModifiedBy>
  <cp:revision>1</cp:revision>
  <dcterms:created xsi:type="dcterms:W3CDTF">2024-12-17T01:41:01Z</dcterms:created>
  <dcterms:modified xsi:type="dcterms:W3CDTF">2025-07-25T17:07:44Z</dcterms:modified>
</cp:coreProperties>
</file>