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7" r:id="rId2"/>
    <p:sldId id="658" r:id="rId3"/>
    <p:sldId id="679" r:id="rId4"/>
    <p:sldId id="665" r:id="rId5"/>
    <p:sldId id="682" r:id="rId6"/>
    <p:sldId id="680" r:id="rId7"/>
    <p:sldId id="683" r:id="rId8"/>
    <p:sldId id="678" r:id="rId9"/>
    <p:sldId id="681" r:id="rId10"/>
    <p:sldId id="666" r:id="rId11"/>
    <p:sldId id="672" r:id="rId12"/>
    <p:sldId id="670" r:id="rId13"/>
    <p:sldId id="671" r:id="rId14"/>
    <p:sldId id="673" r:id="rId15"/>
    <p:sldId id="674" r:id="rId16"/>
    <p:sldId id="675" r:id="rId17"/>
    <p:sldId id="676" r:id="rId18"/>
    <p:sldId id="677" r:id="rId19"/>
    <p:sldId id="684" r:id="rId20"/>
    <p:sldId id="685" r:id="rId21"/>
    <p:sldId id="686" r:id="rId22"/>
    <p:sldId id="687" r:id="rId23"/>
    <p:sldId id="689" r:id="rId24"/>
    <p:sldId id="690" r:id="rId25"/>
    <p:sldId id="691" r:id="rId26"/>
    <p:sldId id="693" r:id="rId27"/>
    <p:sldId id="694" r:id="rId28"/>
    <p:sldId id="695" r:id="rId29"/>
    <p:sldId id="688" r:id="rId30"/>
    <p:sldId id="708" r:id="rId31"/>
    <p:sldId id="696" r:id="rId32"/>
    <p:sldId id="697" r:id="rId33"/>
    <p:sldId id="698" r:id="rId34"/>
    <p:sldId id="699" r:id="rId35"/>
    <p:sldId id="700" r:id="rId36"/>
    <p:sldId id="705" r:id="rId37"/>
    <p:sldId id="706" r:id="rId38"/>
    <p:sldId id="701" r:id="rId39"/>
    <p:sldId id="702" r:id="rId40"/>
    <p:sldId id="703" r:id="rId41"/>
    <p:sldId id="704" r:id="rId42"/>
    <p:sldId id="707" r:id="rId43"/>
    <p:sldId id="709" r:id="rId44"/>
    <p:sldId id="710" r:id="rId45"/>
    <p:sldId id="711" r:id="rId46"/>
    <p:sldId id="712" r:id="rId47"/>
    <p:sldId id="713" r:id="rId48"/>
    <p:sldId id="714" r:id="rId49"/>
    <p:sldId id="715" r:id="rId50"/>
    <p:sldId id="296" r:id="rId51"/>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909"/>
    <a:srgbClr val="C0C9D6"/>
    <a:srgbClr val="B51B0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12"/>
    <p:restoredTop sz="94674"/>
  </p:normalViewPr>
  <p:slideViewPr>
    <p:cSldViewPr snapToGrid="0" snapToObjects="1" showGuides="1">
      <p:cViewPr varScale="1">
        <p:scale>
          <a:sx n="113" d="100"/>
          <a:sy n="113" d="100"/>
        </p:scale>
        <p:origin x="200" y="312"/>
      </p:cViewPr>
      <p:guideLst>
        <p:guide orient="horz" pos="2183"/>
        <p:guide pos="3840"/>
      </p:guideLst>
    </p:cSldViewPr>
  </p:slideViewPr>
  <p:notesTextViewPr>
    <p:cViewPr>
      <p:scale>
        <a:sx n="1" d="1"/>
        <a:sy n="1" d="1"/>
      </p:scale>
      <p:origin x="0" y="0"/>
    </p:cViewPr>
  </p:notesTextViewPr>
  <p:notesViewPr>
    <p:cSldViewPr snapToGrid="0" snapToObjects="1" showGuides="1">
      <p:cViewPr varScale="1">
        <p:scale>
          <a:sx n="97" d="100"/>
          <a:sy n="97" d="100"/>
        </p:scale>
        <p:origin x="3688"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92E9D-6379-3F43-9263-9CCECFF1B402}" type="datetimeFigureOut">
              <a:rPr lang="es-ES_tradnl" smtClean="0"/>
              <a:t>19/12/24</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21DAF-B1F2-5348-854B-C6F2D8818F9D}" type="slidenum">
              <a:rPr lang="es-ES_tradnl" smtClean="0"/>
              <a:t>‹Nº›</a:t>
            </a:fld>
            <a:endParaRPr lang="es-ES_tradnl"/>
          </a:p>
        </p:txBody>
      </p:sp>
    </p:spTree>
    <p:extLst>
      <p:ext uri="{BB962C8B-B14F-4D97-AF65-F5344CB8AC3E}">
        <p14:creationId xmlns:p14="http://schemas.microsoft.com/office/powerpoint/2010/main" val="3750809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39CB85-CA59-6844-BC94-0861A6865EE3}"/>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ES_tradnl"/>
          </a:p>
        </p:txBody>
      </p:sp>
      <p:sp>
        <p:nvSpPr>
          <p:cNvPr id="3" name="Subtítulo 2">
            <a:extLst>
              <a:ext uri="{FF2B5EF4-FFF2-40B4-BE49-F238E27FC236}">
                <a16:creationId xmlns:a16="http://schemas.microsoft.com/office/drawing/2014/main" id="{BE5E983A-2247-8A47-A369-F1B49EDFC0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ES_tradnl"/>
          </a:p>
        </p:txBody>
      </p:sp>
      <p:sp>
        <p:nvSpPr>
          <p:cNvPr id="4" name="Marcador de fecha 3">
            <a:extLst>
              <a:ext uri="{FF2B5EF4-FFF2-40B4-BE49-F238E27FC236}">
                <a16:creationId xmlns:a16="http://schemas.microsoft.com/office/drawing/2014/main" id="{3C338F30-9DC1-AD49-A3AC-0D654A18CA35}"/>
              </a:ext>
            </a:extLst>
          </p:cNvPr>
          <p:cNvSpPr>
            <a:spLocks noGrp="1"/>
          </p:cNvSpPr>
          <p:nvPr>
            <p:ph type="dt" sz="half" idx="10"/>
          </p:nvPr>
        </p:nvSpPr>
        <p:spPr/>
        <p:txBody>
          <a:bodyPr/>
          <a:lstStyle/>
          <a:p>
            <a:fld id="{1812188D-6975-6B40-8453-D0D97BBA47F2}" type="datetimeFigureOut">
              <a:rPr lang="es-ES_tradnl" smtClean="0"/>
              <a:t>19/12/24</a:t>
            </a:fld>
            <a:endParaRPr lang="es-ES_tradnl"/>
          </a:p>
        </p:txBody>
      </p:sp>
      <p:sp>
        <p:nvSpPr>
          <p:cNvPr id="5" name="Marcador de pie de página 4">
            <a:extLst>
              <a:ext uri="{FF2B5EF4-FFF2-40B4-BE49-F238E27FC236}">
                <a16:creationId xmlns:a16="http://schemas.microsoft.com/office/drawing/2014/main" id="{17D176A8-4B3C-8446-B86B-3C5760BF9271}"/>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E505A5A6-9AFE-124D-A6B3-4ACEA1C5EE9D}"/>
              </a:ext>
            </a:extLst>
          </p:cNvPr>
          <p:cNvSpPr>
            <a:spLocks noGrp="1"/>
          </p:cNvSpPr>
          <p:nvPr>
            <p:ph type="sldNum" sz="quarter" idx="12"/>
          </p:nvPr>
        </p:nvSpPr>
        <p:spPr/>
        <p:txBody>
          <a:bodyPr/>
          <a:lstStyle/>
          <a:p>
            <a:fld id="{670935F6-B542-714E-A701-D637BD7FF408}" type="slidenum">
              <a:rPr lang="es-ES_tradnl" smtClean="0"/>
              <a:t>‹Nº›</a:t>
            </a:fld>
            <a:endParaRPr lang="es-ES_tradnl"/>
          </a:p>
        </p:txBody>
      </p:sp>
    </p:spTree>
    <p:extLst>
      <p:ext uri="{BB962C8B-B14F-4D97-AF65-F5344CB8AC3E}">
        <p14:creationId xmlns:p14="http://schemas.microsoft.com/office/powerpoint/2010/main" val="1974071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34D18E-97FD-2A4B-8F15-00328D6215EF}"/>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2B1A2288-42AB-8748-96AD-228BFB6A057C}"/>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B7D85D66-40FB-894C-A52C-0806040C5B8A}"/>
              </a:ext>
            </a:extLst>
          </p:cNvPr>
          <p:cNvSpPr>
            <a:spLocks noGrp="1"/>
          </p:cNvSpPr>
          <p:nvPr>
            <p:ph type="dt" sz="half" idx="10"/>
          </p:nvPr>
        </p:nvSpPr>
        <p:spPr/>
        <p:txBody>
          <a:bodyPr/>
          <a:lstStyle/>
          <a:p>
            <a:fld id="{1812188D-6975-6B40-8453-D0D97BBA47F2}" type="datetimeFigureOut">
              <a:rPr lang="es-ES_tradnl" smtClean="0"/>
              <a:t>19/12/24</a:t>
            </a:fld>
            <a:endParaRPr lang="es-ES_tradnl"/>
          </a:p>
        </p:txBody>
      </p:sp>
      <p:sp>
        <p:nvSpPr>
          <p:cNvPr id="5" name="Marcador de pie de página 4">
            <a:extLst>
              <a:ext uri="{FF2B5EF4-FFF2-40B4-BE49-F238E27FC236}">
                <a16:creationId xmlns:a16="http://schemas.microsoft.com/office/drawing/2014/main" id="{EC7BEAA0-2E45-D443-AA9A-A4AC502BE2ED}"/>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3D182E7E-9A5C-AD4C-A129-2ADD7EC472FC}"/>
              </a:ext>
            </a:extLst>
          </p:cNvPr>
          <p:cNvSpPr>
            <a:spLocks noGrp="1"/>
          </p:cNvSpPr>
          <p:nvPr>
            <p:ph type="sldNum" sz="quarter" idx="12"/>
          </p:nvPr>
        </p:nvSpPr>
        <p:spPr/>
        <p:txBody>
          <a:bodyPr/>
          <a:lstStyle/>
          <a:p>
            <a:fld id="{670935F6-B542-714E-A701-D637BD7FF408}" type="slidenum">
              <a:rPr lang="es-ES_tradnl" smtClean="0"/>
              <a:t>‹Nº›</a:t>
            </a:fld>
            <a:endParaRPr lang="es-ES_tradnl"/>
          </a:p>
        </p:txBody>
      </p:sp>
    </p:spTree>
    <p:extLst>
      <p:ext uri="{BB962C8B-B14F-4D97-AF65-F5344CB8AC3E}">
        <p14:creationId xmlns:p14="http://schemas.microsoft.com/office/powerpoint/2010/main" val="4203375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BD4FC53-D021-2E41-8493-5803FFFD001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F8260D62-1966-1442-9C40-5B963E9DCDFC}"/>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3ED865BE-2500-6341-B3A0-526A886E1B40}"/>
              </a:ext>
            </a:extLst>
          </p:cNvPr>
          <p:cNvSpPr>
            <a:spLocks noGrp="1"/>
          </p:cNvSpPr>
          <p:nvPr>
            <p:ph type="dt" sz="half" idx="10"/>
          </p:nvPr>
        </p:nvSpPr>
        <p:spPr/>
        <p:txBody>
          <a:bodyPr/>
          <a:lstStyle/>
          <a:p>
            <a:fld id="{1812188D-6975-6B40-8453-D0D97BBA47F2}" type="datetimeFigureOut">
              <a:rPr lang="es-ES_tradnl" smtClean="0"/>
              <a:t>19/12/24</a:t>
            </a:fld>
            <a:endParaRPr lang="es-ES_tradnl"/>
          </a:p>
        </p:txBody>
      </p:sp>
      <p:sp>
        <p:nvSpPr>
          <p:cNvPr id="5" name="Marcador de pie de página 4">
            <a:extLst>
              <a:ext uri="{FF2B5EF4-FFF2-40B4-BE49-F238E27FC236}">
                <a16:creationId xmlns:a16="http://schemas.microsoft.com/office/drawing/2014/main" id="{80DAAE68-8F16-894D-BBDD-939EF72CC180}"/>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C12F6594-8CFB-2A4A-A72A-7D98CB3A9F4A}"/>
              </a:ext>
            </a:extLst>
          </p:cNvPr>
          <p:cNvSpPr>
            <a:spLocks noGrp="1"/>
          </p:cNvSpPr>
          <p:nvPr>
            <p:ph type="sldNum" sz="quarter" idx="12"/>
          </p:nvPr>
        </p:nvSpPr>
        <p:spPr/>
        <p:txBody>
          <a:bodyPr/>
          <a:lstStyle/>
          <a:p>
            <a:fld id="{670935F6-B542-714E-A701-D637BD7FF408}" type="slidenum">
              <a:rPr lang="es-ES_tradnl" smtClean="0"/>
              <a:t>‹Nº›</a:t>
            </a:fld>
            <a:endParaRPr lang="es-ES_tradnl"/>
          </a:p>
        </p:txBody>
      </p:sp>
    </p:spTree>
    <p:extLst>
      <p:ext uri="{BB962C8B-B14F-4D97-AF65-F5344CB8AC3E}">
        <p14:creationId xmlns:p14="http://schemas.microsoft.com/office/powerpoint/2010/main" val="135115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77675D-0A5E-3C4D-89CE-C9B482944D78}"/>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E9994938-CFEB-5341-928E-818EC4BAD667}"/>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C34B7C14-D6EE-8D4B-8E49-E06A930DFFAC}"/>
              </a:ext>
            </a:extLst>
          </p:cNvPr>
          <p:cNvSpPr>
            <a:spLocks noGrp="1"/>
          </p:cNvSpPr>
          <p:nvPr>
            <p:ph type="dt" sz="half" idx="10"/>
          </p:nvPr>
        </p:nvSpPr>
        <p:spPr/>
        <p:txBody>
          <a:bodyPr/>
          <a:lstStyle/>
          <a:p>
            <a:fld id="{1812188D-6975-6B40-8453-D0D97BBA47F2}" type="datetimeFigureOut">
              <a:rPr lang="es-ES_tradnl" smtClean="0"/>
              <a:t>19/12/24</a:t>
            </a:fld>
            <a:endParaRPr lang="es-ES_tradnl"/>
          </a:p>
        </p:txBody>
      </p:sp>
      <p:sp>
        <p:nvSpPr>
          <p:cNvPr id="5" name="Marcador de pie de página 4">
            <a:extLst>
              <a:ext uri="{FF2B5EF4-FFF2-40B4-BE49-F238E27FC236}">
                <a16:creationId xmlns:a16="http://schemas.microsoft.com/office/drawing/2014/main" id="{7EEFD9C4-D8F4-E842-82FE-FE0E0F8A0ED5}"/>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2CF79654-A346-A04C-9AB8-4673E5366B15}"/>
              </a:ext>
            </a:extLst>
          </p:cNvPr>
          <p:cNvSpPr>
            <a:spLocks noGrp="1"/>
          </p:cNvSpPr>
          <p:nvPr>
            <p:ph type="sldNum" sz="quarter" idx="12"/>
          </p:nvPr>
        </p:nvSpPr>
        <p:spPr/>
        <p:txBody>
          <a:bodyPr/>
          <a:lstStyle/>
          <a:p>
            <a:fld id="{670935F6-B542-714E-A701-D637BD7FF408}" type="slidenum">
              <a:rPr lang="es-ES_tradnl" smtClean="0"/>
              <a:t>‹Nº›</a:t>
            </a:fld>
            <a:endParaRPr lang="es-ES_tradnl"/>
          </a:p>
        </p:txBody>
      </p:sp>
    </p:spTree>
    <p:extLst>
      <p:ext uri="{BB962C8B-B14F-4D97-AF65-F5344CB8AC3E}">
        <p14:creationId xmlns:p14="http://schemas.microsoft.com/office/powerpoint/2010/main" val="1759632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E05C86-BACD-8D4E-96F3-ED31F8444EC6}"/>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95791E2B-8F0B-C34C-A623-521D3ECAE3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9858DDCD-D4BC-A74D-9491-4A6E05F17FC5}"/>
              </a:ext>
            </a:extLst>
          </p:cNvPr>
          <p:cNvSpPr>
            <a:spLocks noGrp="1"/>
          </p:cNvSpPr>
          <p:nvPr>
            <p:ph type="dt" sz="half" idx="10"/>
          </p:nvPr>
        </p:nvSpPr>
        <p:spPr/>
        <p:txBody>
          <a:bodyPr/>
          <a:lstStyle/>
          <a:p>
            <a:fld id="{1812188D-6975-6B40-8453-D0D97BBA47F2}" type="datetimeFigureOut">
              <a:rPr lang="es-ES_tradnl" smtClean="0"/>
              <a:t>19/12/24</a:t>
            </a:fld>
            <a:endParaRPr lang="es-ES_tradnl"/>
          </a:p>
        </p:txBody>
      </p:sp>
      <p:sp>
        <p:nvSpPr>
          <p:cNvPr id="5" name="Marcador de pie de página 4">
            <a:extLst>
              <a:ext uri="{FF2B5EF4-FFF2-40B4-BE49-F238E27FC236}">
                <a16:creationId xmlns:a16="http://schemas.microsoft.com/office/drawing/2014/main" id="{D03F96EE-CD17-2242-BD33-52087599C4C8}"/>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445F91F3-1DB2-1A4C-A8F4-699266917CA2}"/>
              </a:ext>
            </a:extLst>
          </p:cNvPr>
          <p:cNvSpPr>
            <a:spLocks noGrp="1"/>
          </p:cNvSpPr>
          <p:nvPr>
            <p:ph type="sldNum" sz="quarter" idx="12"/>
          </p:nvPr>
        </p:nvSpPr>
        <p:spPr/>
        <p:txBody>
          <a:bodyPr/>
          <a:lstStyle/>
          <a:p>
            <a:fld id="{670935F6-B542-714E-A701-D637BD7FF408}" type="slidenum">
              <a:rPr lang="es-ES_tradnl" smtClean="0"/>
              <a:t>‹Nº›</a:t>
            </a:fld>
            <a:endParaRPr lang="es-ES_tradnl"/>
          </a:p>
        </p:txBody>
      </p:sp>
    </p:spTree>
    <p:extLst>
      <p:ext uri="{BB962C8B-B14F-4D97-AF65-F5344CB8AC3E}">
        <p14:creationId xmlns:p14="http://schemas.microsoft.com/office/powerpoint/2010/main" val="3979613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035C69-C7BC-734A-9D2F-6442419BBF75}"/>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2DDCBCEA-5730-8640-8A8E-57CDFCD2E7F0}"/>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contenido 3">
            <a:extLst>
              <a:ext uri="{FF2B5EF4-FFF2-40B4-BE49-F238E27FC236}">
                <a16:creationId xmlns:a16="http://schemas.microsoft.com/office/drawing/2014/main" id="{902460FE-A501-8844-BAAC-0EF4E793362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fecha 4">
            <a:extLst>
              <a:ext uri="{FF2B5EF4-FFF2-40B4-BE49-F238E27FC236}">
                <a16:creationId xmlns:a16="http://schemas.microsoft.com/office/drawing/2014/main" id="{D235E569-8588-4E49-842C-8F965B271438}"/>
              </a:ext>
            </a:extLst>
          </p:cNvPr>
          <p:cNvSpPr>
            <a:spLocks noGrp="1"/>
          </p:cNvSpPr>
          <p:nvPr>
            <p:ph type="dt" sz="half" idx="10"/>
          </p:nvPr>
        </p:nvSpPr>
        <p:spPr/>
        <p:txBody>
          <a:bodyPr/>
          <a:lstStyle/>
          <a:p>
            <a:fld id="{1812188D-6975-6B40-8453-D0D97BBA47F2}" type="datetimeFigureOut">
              <a:rPr lang="es-ES_tradnl" smtClean="0"/>
              <a:t>19/12/24</a:t>
            </a:fld>
            <a:endParaRPr lang="es-ES_tradnl"/>
          </a:p>
        </p:txBody>
      </p:sp>
      <p:sp>
        <p:nvSpPr>
          <p:cNvPr id="6" name="Marcador de pie de página 5">
            <a:extLst>
              <a:ext uri="{FF2B5EF4-FFF2-40B4-BE49-F238E27FC236}">
                <a16:creationId xmlns:a16="http://schemas.microsoft.com/office/drawing/2014/main" id="{4C186D39-03F3-0A44-AA57-706DC6B64509}"/>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CC506268-182A-2140-A2B9-72E63DAE5CE1}"/>
              </a:ext>
            </a:extLst>
          </p:cNvPr>
          <p:cNvSpPr>
            <a:spLocks noGrp="1"/>
          </p:cNvSpPr>
          <p:nvPr>
            <p:ph type="sldNum" sz="quarter" idx="12"/>
          </p:nvPr>
        </p:nvSpPr>
        <p:spPr/>
        <p:txBody>
          <a:bodyPr/>
          <a:lstStyle/>
          <a:p>
            <a:fld id="{670935F6-B542-714E-A701-D637BD7FF408}" type="slidenum">
              <a:rPr lang="es-ES_tradnl" smtClean="0"/>
              <a:t>‹Nº›</a:t>
            </a:fld>
            <a:endParaRPr lang="es-ES_tradnl"/>
          </a:p>
        </p:txBody>
      </p:sp>
    </p:spTree>
    <p:extLst>
      <p:ext uri="{BB962C8B-B14F-4D97-AF65-F5344CB8AC3E}">
        <p14:creationId xmlns:p14="http://schemas.microsoft.com/office/powerpoint/2010/main" val="294883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E1FCFF-BB94-1443-BB45-FBB8766642E7}"/>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4699EE2C-A37E-9343-8B01-5F3CB4A3CD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8A495F9D-C735-8646-AB88-9F571D24AAD1}"/>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texto 4">
            <a:extLst>
              <a:ext uri="{FF2B5EF4-FFF2-40B4-BE49-F238E27FC236}">
                <a16:creationId xmlns:a16="http://schemas.microsoft.com/office/drawing/2014/main" id="{D4AED630-EA0E-5F49-B298-6A12DDB9DA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4FCBC130-6BA8-3648-B62F-5FCE9C1A250B}"/>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7" name="Marcador de fecha 6">
            <a:extLst>
              <a:ext uri="{FF2B5EF4-FFF2-40B4-BE49-F238E27FC236}">
                <a16:creationId xmlns:a16="http://schemas.microsoft.com/office/drawing/2014/main" id="{33EBBEA1-D1C9-8A4B-8E38-17BFD055AE04}"/>
              </a:ext>
            </a:extLst>
          </p:cNvPr>
          <p:cNvSpPr>
            <a:spLocks noGrp="1"/>
          </p:cNvSpPr>
          <p:nvPr>
            <p:ph type="dt" sz="half" idx="10"/>
          </p:nvPr>
        </p:nvSpPr>
        <p:spPr/>
        <p:txBody>
          <a:bodyPr/>
          <a:lstStyle/>
          <a:p>
            <a:fld id="{1812188D-6975-6B40-8453-D0D97BBA47F2}" type="datetimeFigureOut">
              <a:rPr lang="es-ES_tradnl" smtClean="0"/>
              <a:t>19/12/24</a:t>
            </a:fld>
            <a:endParaRPr lang="es-ES_tradnl"/>
          </a:p>
        </p:txBody>
      </p:sp>
      <p:sp>
        <p:nvSpPr>
          <p:cNvPr id="8" name="Marcador de pie de página 7">
            <a:extLst>
              <a:ext uri="{FF2B5EF4-FFF2-40B4-BE49-F238E27FC236}">
                <a16:creationId xmlns:a16="http://schemas.microsoft.com/office/drawing/2014/main" id="{7BCE2759-A6C4-2D48-971D-252E31F5D2BA}"/>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EC9DC582-1940-554E-A78D-C32ACF877371}"/>
              </a:ext>
            </a:extLst>
          </p:cNvPr>
          <p:cNvSpPr>
            <a:spLocks noGrp="1"/>
          </p:cNvSpPr>
          <p:nvPr>
            <p:ph type="sldNum" sz="quarter" idx="12"/>
          </p:nvPr>
        </p:nvSpPr>
        <p:spPr/>
        <p:txBody>
          <a:bodyPr/>
          <a:lstStyle/>
          <a:p>
            <a:fld id="{670935F6-B542-714E-A701-D637BD7FF408}" type="slidenum">
              <a:rPr lang="es-ES_tradnl" smtClean="0"/>
              <a:t>‹Nº›</a:t>
            </a:fld>
            <a:endParaRPr lang="es-ES_tradnl"/>
          </a:p>
        </p:txBody>
      </p:sp>
    </p:spTree>
    <p:extLst>
      <p:ext uri="{BB962C8B-B14F-4D97-AF65-F5344CB8AC3E}">
        <p14:creationId xmlns:p14="http://schemas.microsoft.com/office/powerpoint/2010/main" val="1349336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F84C54-08CD-7B45-84AE-5A5BB6ADEB2E}"/>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fecha 2">
            <a:extLst>
              <a:ext uri="{FF2B5EF4-FFF2-40B4-BE49-F238E27FC236}">
                <a16:creationId xmlns:a16="http://schemas.microsoft.com/office/drawing/2014/main" id="{2BD136AC-7B13-9444-BA50-FC0394F9519B}"/>
              </a:ext>
            </a:extLst>
          </p:cNvPr>
          <p:cNvSpPr>
            <a:spLocks noGrp="1"/>
          </p:cNvSpPr>
          <p:nvPr>
            <p:ph type="dt" sz="half" idx="10"/>
          </p:nvPr>
        </p:nvSpPr>
        <p:spPr/>
        <p:txBody>
          <a:bodyPr/>
          <a:lstStyle/>
          <a:p>
            <a:fld id="{1812188D-6975-6B40-8453-D0D97BBA47F2}" type="datetimeFigureOut">
              <a:rPr lang="es-ES_tradnl" smtClean="0"/>
              <a:t>19/12/24</a:t>
            </a:fld>
            <a:endParaRPr lang="es-ES_tradnl"/>
          </a:p>
        </p:txBody>
      </p:sp>
      <p:sp>
        <p:nvSpPr>
          <p:cNvPr id="4" name="Marcador de pie de página 3">
            <a:extLst>
              <a:ext uri="{FF2B5EF4-FFF2-40B4-BE49-F238E27FC236}">
                <a16:creationId xmlns:a16="http://schemas.microsoft.com/office/drawing/2014/main" id="{0C3EEB2E-97BE-224B-B169-71ABE7CB5C82}"/>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FA7A051E-3A14-704E-ADC0-E19CAFE2BAC6}"/>
              </a:ext>
            </a:extLst>
          </p:cNvPr>
          <p:cNvSpPr>
            <a:spLocks noGrp="1"/>
          </p:cNvSpPr>
          <p:nvPr>
            <p:ph type="sldNum" sz="quarter" idx="12"/>
          </p:nvPr>
        </p:nvSpPr>
        <p:spPr/>
        <p:txBody>
          <a:bodyPr/>
          <a:lstStyle/>
          <a:p>
            <a:fld id="{670935F6-B542-714E-A701-D637BD7FF408}" type="slidenum">
              <a:rPr lang="es-ES_tradnl" smtClean="0"/>
              <a:t>‹Nº›</a:t>
            </a:fld>
            <a:endParaRPr lang="es-ES_tradnl"/>
          </a:p>
        </p:txBody>
      </p:sp>
    </p:spTree>
    <p:extLst>
      <p:ext uri="{BB962C8B-B14F-4D97-AF65-F5344CB8AC3E}">
        <p14:creationId xmlns:p14="http://schemas.microsoft.com/office/powerpoint/2010/main" val="19549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4404BEA-014D-AB46-89A7-1B73727440C0}"/>
              </a:ext>
            </a:extLst>
          </p:cNvPr>
          <p:cNvSpPr>
            <a:spLocks noGrp="1"/>
          </p:cNvSpPr>
          <p:nvPr>
            <p:ph type="dt" sz="half" idx="10"/>
          </p:nvPr>
        </p:nvSpPr>
        <p:spPr/>
        <p:txBody>
          <a:bodyPr/>
          <a:lstStyle/>
          <a:p>
            <a:fld id="{1812188D-6975-6B40-8453-D0D97BBA47F2}" type="datetimeFigureOut">
              <a:rPr lang="es-ES_tradnl" smtClean="0"/>
              <a:t>19/12/24</a:t>
            </a:fld>
            <a:endParaRPr lang="es-ES_tradnl"/>
          </a:p>
        </p:txBody>
      </p:sp>
      <p:sp>
        <p:nvSpPr>
          <p:cNvPr id="3" name="Marcador de pie de página 2">
            <a:extLst>
              <a:ext uri="{FF2B5EF4-FFF2-40B4-BE49-F238E27FC236}">
                <a16:creationId xmlns:a16="http://schemas.microsoft.com/office/drawing/2014/main" id="{798641C3-37A3-1B49-B4D6-17EC4994D04F}"/>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6A680CC0-174A-9B4C-A7C6-8645F6E7D1AA}"/>
              </a:ext>
            </a:extLst>
          </p:cNvPr>
          <p:cNvSpPr>
            <a:spLocks noGrp="1"/>
          </p:cNvSpPr>
          <p:nvPr>
            <p:ph type="sldNum" sz="quarter" idx="12"/>
          </p:nvPr>
        </p:nvSpPr>
        <p:spPr/>
        <p:txBody>
          <a:bodyPr/>
          <a:lstStyle/>
          <a:p>
            <a:fld id="{670935F6-B542-714E-A701-D637BD7FF408}" type="slidenum">
              <a:rPr lang="es-ES_tradnl" smtClean="0"/>
              <a:t>‹Nº›</a:t>
            </a:fld>
            <a:endParaRPr lang="es-ES_tradnl"/>
          </a:p>
        </p:txBody>
      </p:sp>
    </p:spTree>
    <p:extLst>
      <p:ext uri="{BB962C8B-B14F-4D97-AF65-F5344CB8AC3E}">
        <p14:creationId xmlns:p14="http://schemas.microsoft.com/office/powerpoint/2010/main" val="2688637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C832F3-C09A-A346-8E10-2773EDC62F04}"/>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D786B5F4-033E-7242-82AF-561D449A58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texto 3">
            <a:extLst>
              <a:ext uri="{FF2B5EF4-FFF2-40B4-BE49-F238E27FC236}">
                <a16:creationId xmlns:a16="http://schemas.microsoft.com/office/drawing/2014/main" id="{DD3FB494-466D-C84A-9F19-38E499010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17775A47-DD80-394D-8558-153B55F2A2FD}"/>
              </a:ext>
            </a:extLst>
          </p:cNvPr>
          <p:cNvSpPr>
            <a:spLocks noGrp="1"/>
          </p:cNvSpPr>
          <p:nvPr>
            <p:ph type="dt" sz="half" idx="10"/>
          </p:nvPr>
        </p:nvSpPr>
        <p:spPr/>
        <p:txBody>
          <a:bodyPr/>
          <a:lstStyle/>
          <a:p>
            <a:fld id="{1812188D-6975-6B40-8453-D0D97BBA47F2}" type="datetimeFigureOut">
              <a:rPr lang="es-ES_tradnl" smtClean="0"/>
              <a:t>19/12/24</a:t>
            </a:fld>
            <a:endParaRPr lang="es-ES_tradnl"/>
          </a:p>
        </p:txBody>
      </p:sp>
      <p:sp>
        <p:nvSpPr>
          <p:cNvPr id="6" name="Marcador de pie de página 5">
            <a:extLst>
              <a:ext uri="{FF2B5EF4-FFF2-40B4-BE49-F238E27FC236}">
                <a16:creationId xmlns:a16="http://schemas.microsoft.com/office/drawing/2014/main" id="{06A5B9DF-9E59-9948-80B1-70E83D346AE7}"/>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AB0420B7-71E4-5A49-9A92-AFF73B784C08}"/>
              </a:ext>
            </a:extLst>
          </p:cNvPr>
          <p:cNvSpPr>
            <a:spLocks noGrp="1"/>
          </p:cNvSpPr>
          <p:nvPr>
            <p:ph type="sldNum" sz="quarter" idx="12"/>
          </p:nvPr>
        </p:nvSpPr>
        <p:spPr/>
        <p:txBody>
          <a:bodyPr/>
          <a:lstStyle/>
          <a:p>
            <a:fld id="{670935F6-B542-714E-A701-D637BD7FF408}" type="slidenum">
              <a:rPr lang="es-ES_tradnl" smtClean="0"/>
              <a:t>‹Nº›</a:t>
            </a:fld>
            <a:endParaRPr lang="es-ES_tradnl"/>
          </a:p>
        </p:txBody>
      </p:sp>
    </p:spTree>
    <p:extLst>
      <p:ext uri="{BB962C8B-B14F-4D97-AF65-F5344CB8AC3E}">
        <p14:creationId xmlns:p14="http://schemas.microsoft.com/office/powerpoint/2010/main" val="901733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C61D73-75C4-D444-AC21-6DFBBCE0020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E2BC6383-54BD-A449-BD73-2415970C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FD5BE3DA-19C0-C24A-AB26-E3CB18E47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B7FFD76-6A42-594B-AA75-09C8F741CEBA}"/>
              </a:ext>
            </a:extLst>
          </p:cNvPr>
          <p:cNvSpPr>
            <a:spLocks noGrp="1"/>
          </p:cNvSpPr>
          <p:nvPr>
            <p:ph type="dt" sz="half" idx="10"/>
          </p:nvPr>
        </p:nvSpPr>
        <p:spPr/>
        <p:txBody>
          <a:bodyPr/>
          <a:lstStyle/>
          <a:p>
            <a:fld id="{1812188D-6975-6B40-8453-D0D97BBA47F2}" type="datetimeFigureOut">
              <a:rPr lang="es-ES_tradnl" smtClean="0"/>
              <a:t>19/12/24</a:t>
            </a:fld>
            <a:endParaRPr lang="es-ES_tradnl"/>
          </a:p>
        </p:txBody>
      </p:sp>
      <p:sp>
        <p:nvSpPr>
          <p:cNvPr id="6" name="Marcador de pie de página 5">
            <a:extLst>
              <a:ext uri="{FF2B5EF4-FFF2-40B4-BE49-F238E27FC236}">
                <a16:creationId xmlns:a16="http://schemas.microsoft.com/office/drawing/2014/main" id="{CEE93F3B-00BD-D646-BB2F-1E592CF64196}"/>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13334BBF-9B8E-C541-8221-19C9476153C4}"/>
              </a:ext>
            </a:extLst>
          </p:cNvPr>
          <p:cNvSpPr>
            <a:spLocks noGrp="1"/>
          </p:cNvSpPr>
          <p:nvPr>
            <p:ph type="sldNum" sz="quarter" idx="12"/>
          </p:nvPr>
        </p:nvSpPr>
        <p:spPr/>
        <p:txBody>
          <a:bodyPr/>
          <a:lstStyle/>
          <a:p>
            <a:fld id="{670935F6-B542-714E-A701-D637BD7FF408}" type="slidenum">
              <a:rPr lang="es-ES_tradnl" smtClean="0"/>
              <a:t>‹Nº›</a:t>
            </a:fld>
            <a:endParaRPr lang="es-ES_tradnl"/>
          </a:p>
        </p:txBody>
      </p:sp>
    </p:spTree>
    <p:extLst>
      <p:ext uri="{BB962C8B-B14F-4D97-AF65-F5344CB8AC3E}">
        <p14:creationId xmlns:p14="http://schemas.microsoft.com/office/powerpoint/2010/main" val="2555237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768B27-B9D4-624E-8B4F-2DD8B2FFAB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E2913A7C-A945-8147-8848-15F13A0F15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C5547E8A-E9CE-E045-91CA-60B7CCAA48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12188D-6975-6B40-8453-D0D97BBA47F2}" type="datetimeFigureOut">
              <a:rPr lang="es-ES_tradnl" smtClean="0"/>
              <a:t>19/12/24</a:t>
            </a:fld>
            <a:endParaRPr lang="es-ES_tradnl"/>
          </a:p>
        </p:txBody>
      </p:sp>
      <p:sp>
        <p:nvSpPr>
          <p:cNvPr id="5" name="Marcador de pie de página 4">
            <a:extLst>
              <a:ext uri="{FF2B5EF4-FFF2-40B4-BE49-F238E27FC236}">
                <a16:creationId xmlns:a16="http://schemas.microsoft.com/office/drawing/2014/main" id="{C1625400-6F1E-EE4F-947B-B216392018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4250A6E8-4461-674D-BB12-376D5AF410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0935F6-B542-714E-A701-D637BD7FF408}" type="slidenum">
              <a:rPr lang="es-ES_tradnl" smtClean="0"/>
              <a:t>‹Nº›</a:t>
            </a:fld>
            <a:endParaRPr lang="es-ES_tradnl"/>
          </a:p>
        </p:txBody>
      </p:sp>
    </p:spTree>
    <p:extLst>
      <p:ext uri="{BB962C8B-B14F-4D97-AF65-F5344CB8AC3E}">
        <p14:creationId xmlns:p14="http://schemas.microsoft.com/office/powerpoint/2010/main" val="982309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doi.org/10.1186/s12879-0"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doi.org/10.1186/s12879-0"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doi.org/10.1186/s12879-0"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doi.org/10.1186/s12879-0"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doi.org/10.1186/s12879-0"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doi.org/10.1186/s12879-0"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doi.org/10.1186/s12879-0"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doi.org/10.1186/s12879-0"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doi.org/10.1186/s12879-0"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dx.doi.org/10.15381/anales.v79i3.15315"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dx.doi.org/10.15381/anales.v79i3.15315"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dx.doi.org/10.15381/anales.v79i3.15315"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dx.doi.org/10.15381/anales.v79i3.15315"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dx.doi.org/10.15381/anales.v79i3.15315"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dx.doi.org/10.15381/anales.v79i3.15315"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dx.doi.org/10.15381/anales.v79i3.15315"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dx.doi.org/10.15381/anales.v79i3.15315"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dx.doi.org/10.15381/anales.v79i3.15315"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dx.doi.org/10.15381/anales.v79i3.15315"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dx.doi.org/10.15381/anales.v79i3.15315"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dx.doi.org/10.15381/anales.v79i3.15315"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doi.org/10.1371/journal.pgph.0000989"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doi.org/10.1371/journal.pgph.0000989"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doi.org/10.1371/journal.pgph.0000989"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s://doi.org/10.1371/journal.pgph.0000989"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doi.org/10.1371/journal.pgph.0000989"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doi.org/10.1371/journal.pgph.0000989"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doi.org/10.1371/journal.pgph.0000989"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s://doi.org/10.1371/journal.pgph.0000989"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s://doi.org/10.1371/journal.pgph.0000989"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definicion.de/estigma/?t" TargetMode="External"/><Relationship Id="rId1" Type="http://schemas.openxmlformats.org/officeDocument/2006/relationships/slideLayout" Target="../slideLayouts/slideLayout7.xml"/><Relationship Id="rId4" Type="http://schemas.openxmlformats.org/officeDocument/2006/relationships/hyperlink" Target="https://supernaturalchile.fandom.com/es" TargetMode="External"/></Relationships>
</file>

<file path=ppt/slides/_rels/slide40.xml.rels><?xml version="1.0" encoding="UTF-8" standalone="yes"?>
<Relationships xmlns="http://schemas.openxmlformats.org/package/2006/relationships"><Relationship Id="rId2" Type="http://schemas.openxmlformats.org/officeDocument/2006/relationships/hyperlink" Target="https://doi.org/10.1371/journal.pgph.0000989"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https://doi.org/10.1371/journal.pgph.0000989"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dx.doi.org/10.15381/anales.v79i3.15315"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dx.doi.org/10.15381/anales.v79i3.15315"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dx.doi.org/10.15381/anales.v79i3.15315"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hyperlink" Target="https://web.ins.gob.pe/" TargetMode="Externa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definicion.de/estigma/?t"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14">
            <a:extLst>
              <a:ext uri="{FF2B5EF4-FFF2-40B4-BE49-F238E27FC236}">
                <a16:creationId xmlns:a16="http://schemas.microsoft.com/office/drawing/2014/main" id="{BEBDC6CC-9DE1-404E-A595-D30AEA9336AD}"/>
              </a:ext>
            </a:extLst>
          </p:cNvPr>
          <p:cNvSpPr/>
          <p:nvPr/>
        </p:nvSpPr>
        <p:spPr>
          <a:xfrm>
            <a:off x="491146" y="5714537"/>
            <a:ext cx="2497800" cy="684803"/>
          </a:xfrm>
          <a:prstGeom prst="rect">
            <a:avLst/>
          </a:prstGeom>
        </p:spPr>
        <p:txBody>
          <a:bodyPr wrap="none">
            <a:spAutoFit/>
          </a:bodyPr>
          <a:lstStyle/>
          <a:p>
            <a:pPr>
              <a:spcAft>
                <a:spcPts val="300"/>
              </a:spcAft>
              <a:defRPr/>
            </a:pPr>
            <a:r>
              <a:rPr lang="es-PE" sz="2000" dirty="0">
                <a:solidFill>
                  <a:srgbClr val="0070C0"/>
                </a:solidFill>
                <a:latin typeface="Century Gothic" panose="020B0502020202020204" pitchFamily="34" charset="0"/>
              </a:rPr>
              <a:t>George</a:t>
            </a:r>
            <a:r>
              <a:rPr lang="es-PE" sz="2000" b="1" dirty="0">
                <a:solidFill>
                  <a:srgbClr val="0070C0"/>
                </a:solidFill>
                <a:latin typeface="Century Gothic" panose="020B0502020202020204" pitchFamily="34" charset="0"/>
              </a:rPr>
              <a:t> OBREGON</a:t>
            </a:r>
          </a:p>
          <a:p>
            <a:pPr>
              <a:spcAft>
                <a:spcPts val="300"/>
              </a:spcAft>
              <a:defRPr/>
            </a:pPr>
            <a:r>
              <a:rPr lang="en-US" sz="1600" dirty="0" err="1">
                <a:latin typeface="Century Gothic" panose="020B0502020202020204" pitchFamily="34" charset="0"/>
              </a:rPr>
              <a:t>Biólogo</a:t>
            </a:r>
            <a:r>
              <a:rPr lang="en-US" sz="1600" dirty="0">
                <a:latin typeface="Century Gothic" panose="020B0502020202020204" pitchFamily="34" charset="0"/>
              </a:rPr>
              <a:t>, MSP, PhD</a:t>
            </a:r>
          </a:p>
        </p:txBody>
      </p:sp>
      <p:sp>
        <p:nvSpPr>
          <p:cNvPr id="6" name="Rectangle 17">
            <a:extLst>
              <a:ext uri="{FF2B5EF4-FFF2-40B4-BE49-F238E27FC236}">
                <a16:creationId xmlns:a16="http://schemas.microsoft.com/office/drawing/2014/main" id="{6A2635FE-E0D0-6C4D-9D94-CEA19539FD5E}"/>
              </a:ext>
            </a:extLst>
          </p:cNvPr>
          <p:cNvSpPr>
            <a:spLocks noChangeArrowheads="1"/>
          </p:cNvSpPr>
          <p:nvPr/>
        </p:nvSpPr>
        <p:spPr bwMode="auto">
          <a:xfrm>
            <a:off x="491146" y="2070310"/>
            <a:ext cx="6790188" cy="1726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eaLnBrk="0" hangingPunct="0">
              <a:lnSpc>
                <a:spcPct val="90000"/>
              </a:lnSpc>
              <a:spcBef>
                <a:spcPts val="1000"/>
              </a:spcBef>
              <a:buFont typeface="Arial" pitchFamily="34"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pitchFamily="34"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pitchFamily="34"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pitchFamily="34" charset="0"/>
              <a:buChar char="•"/>
              <a:defRPr>
                <a:solidFill>
                  <a:schemeClr val="tx1"/>
                </a:solidFill>
                <a:latin typeface="Calibri" pitchFamily="34" charset="0"/>
              </a:defRPr>
            </a:lvl4pPr>
            <a:lvl5pPr marL="2057400" indent="-228600" eaLnBrk="0" hangingPunct="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lvl="0" eaLnBrk="1" hangingPunct="1">
              <a:lnSpc>
                <a:spcPct val="100000"/>
              </a:lnSpc>
              <a:spcBef>
                <a:spcPts val="600"/>
              </a:spcBef>
              <a:buNone/>
              <a:defRPr/>
            </a:pPr>
            <a:r>
              <a:rPr lang="en-US" altLang="en-US" b="1" dirty="0" err="1">
                <a:latin typeface="Century Gothic" panose="020B0502020202020204" pitchFamily="34" charset="0"/>
                <a:ea typeface="Helvetica" charset="0"/>
                <a:cs typeface="Arial" panose="020B0604020202020204" pitchFamily="34" charset="0"/>
              </a:rPr>
              <a:t>Estigma</a:t>
            </a:r>
            <a:r>
              <a:rPr lang="en-US" altLang="en-US" b="1" dirty="0">
                <a:latin typeface="Century Gothic" panose="020B0502020202020204" pitchFamily="34" charset="0"/>
                <a:ea typeface="Helvetica" charset="0"/>
                <a:cs typeface="Arial" panose="020B0604020202020204" pitchFamily="34" charset="0"/>
              </a:rPr>
              <a:t> &amp; </a:t>
            </a:r>
            <a:r>
              <a:rPr lang="en-US" altLang="en-US" b="1" dirty="0" err="1">
                <a:latin typeface="Century Gothic" panose="020B0502020202020204" pitchFamily="34" charset="0"/>
                <a:ea typeface="Helvetica" charset="0"/>
                <a:cs typeface="Arial" panose="020B0604020202020204" pitchFamily="34" charset="0"/>
              </a:rPr>
              <a:t>discriminación</a:t>
            </a:r>
            <a:r>
              <a:rPr lang="en-US" altLang="en-US" b="1" dirty="0">
                <a:latin typeface="Century Gothic" panose="020B0502020202020204" pitchFamily="34" charset="0"/>
                <a:ea typeface="Helvetica" charset="0"/>
                <a:cs typeface="Arial" panose="020B0604020202020204" pitchFamily="34" charset="0"/>
              </a:rPr>
              <a:t> </a:t>
            </a:r>
            <a:r>
              <a:rPr lang="en-US" altLang="en-US" b="1" dirty="0" err="1">
                <a:latin typeface="Century Gothic" panose="020B0502020202020204" pitchFamily="34" charset="0"/>
                <a:ea typeface="Helvetica" charset="0"/>
                <a:cs typeface="Arial" panose="020B0604020202020204" pitchFamily="34" charset="0"/>
              </a:rPr>
              <a:t>en</a:t>
            </a:r>
            <a:r>
              <a:rPr lang="en-US" altLang="en-US" b="1" dirty="0">
                <a:latin typeface="Century Gothic" panose="020B0502020202020204" pitchFamily="34" charset="0"/>
                <a:ea typeface="Helvetica" charset="0"/>
                <a:cs typeface="Arial" panose="020B0604020202020204" pitchFamily="34" charset="0"/>
              </a:rPr>
              <a:t> </a:t>
            </a:r>
            <a:r>
              <a:rPr lang="en-US" altLang="en-US" b="1" dirty="0" err="1">
                <a:latin typeface="Century Gothic" panose="020B0502020202020204" pitchFamily="34" charset="0"/>
                <a:ea typeface="Helvetica" charset="0"/>
                <a:cs typeface="Arial" panose="020B0604020202020204" pitchFamily="34" charset="0"/>
              </a:rPr>
              <a:t>el</a:t>
            </a:r>
            <a:r>
              <a:rPr lang="en-US" altLang="en-US" b="1" dirty="0">
                <a:latin typeface="Century Gothic" panose="020B0502020202020204" pitchFamily="34" charset="0"/>
                <a:ea typeface="Helvetica" charset="0"/>
                <a:cs typeface="Arial" panose="020B0604020202020204" pitchFamily="34" charset="0"/>
              </a:rPr>
              <a:t> </a:t>
            </a:r>
            <a:r>
              <a:rPr lang="en-US" altLang="en-US" b="1" dirty="0" err="1">
                <a:latin typeface="Century Gothic" panose="020B0502020202020204" pitchFamily="34" charset="0"/>
                <a:ea typeface="Helvetica" charset="0"/>
                <a:cs typeface="Arial" panose="020B0604020202020204" pitchFamily="34" charset="0"/>
              </a:rPr>
              <a:t>acceso</a:t>
            </a:r>
            <a:r>
              <a:rPr lang="en-US" altLang="en-US" b="1" dirty="0">
                <a:latin typeface="Century Gothic" panose="020B0502020202020204" pitchFamily="34" charset="0"/>
                <a:ea typeface="Helvetica" charset="0"/>
                <a:cs typeface="Arial" panose="020B0604020202020204" pitchFamily="34" charset="0"/>
              </a:rPr>
              <a:t> al </a:t>
            </a:r>
            <a:r>
              <a:rPr lang="en-US" altLang="en-US" b="1" dirty="0" err="1">
                <a:latin typeface="Century Gothic" panose="020B0502020202020204" pitchFamily="34" charset="0"/>
                <a:ea typeface="Helvetica" charset="0"/>
                <a:cs typeface="Arial" panose="020B0604020202020204" pitchFamily="34" charset="0"/>
              </a:rPr>
              <a:t>diagnóstico</a:t>
            </a:r>
            <a:r>
              <a:rPr lang="en-US" altLang="en-US" b="1" dirty="0">
                <a:latin typeface="Century Gothic" panose="020B0502020202020204" pitchFamily="34" charset="0"/>
                <a:ea typeface="Helvetica" charset="0"/>
                <a:cs typeface="Arial" panose="020B0604020202020204" pitchFamily="34" charset="0"/>
              </a:rPr>
              <a:t> de tuberculosis</a:t>
            </a:r>
          </a:p>
        </p:txBody>
      </p:sp>
      <p:pic>
        <p:nvPicPr>
          <p:cNvPr id="7" name="Picture 2" descr="Ins Logo">
            <a:extLst>
              <a:ext uri="{FF2B5EF4-FFF2-40B4-BE49-F238E27FC236}">
                <a16:creationId xmlns:a16="http://schemas.microsoft.com/office/drawing/2014/main" id="{9C6E1090-268C-2E43-942F-281C0BD0CA56}"/>
              </a:ext>
            </a:extLst>
          </p:cNvPr>
          <p:cNvPicPr>
            <a:picLocks noChangeAspect="1" noChangeArrowheads="1"/>
          </p:cNvPicPr>
          <p:nvPr/>
        </p:nvPicPr>
        <p:blipFill>
          <a:blip r:embed="rId2" cstate="print">
            <a:biLevel thresh="7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07322" y="458660"/>
            <a:ext cx="789044" cy="735693"/>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AC568A6F-42D1-564D-A46E-15857920FB36}"/>
              </a:ext>
            </a:extLst>
          </p:cNvPr>
          <p:cNvSpPr/>
          <p:nvPr/>
        </p:nvSpPr>
        <p:spPr>
          <a:xfrm>
            <a:off x="1295066" y="535856"/>
            <a:ext cx="3145413" cy="553998"/>
          </a:xfrm>
          <a:prstGeom prst="rect">
            <a:avLst/>
          </a:prstGeom>
        </p:spPr>
        <p:txBody>
          <a:bodyPr wrap="none">
            <a:spAutoFit/>
          </a:bodyPr>
          <a:lstStyle/>
          <a:p>
            <a:r>
              <a:rPr lang="es-PE" b="1" dirty="0">
                <a:latin typeface="Helvetica Neue" panose="02000503000000020004" pitchFamily="2" charset="0"/>
              </a:rPr>
              <a:t>Instituto Nacional de Salud</a:t>
            </a:r>
          </a:p>
          <a:p>
            <a:r>
              <a:rPr lang="es-ES_tradnl" sz="1200" dirty="0">
                <a:latin typeface="Helvetica" pitchFamily="2" charset="0"/>
              </a:rPr>
              <a:t>Investigar para proteger la salud</a:t>
            </a:r>
          </a:p>
        </p:txBody>
      </p:sp>
      <p:cxnSp>
        <p:nvCxnSpPr>
          <p:cNvPr id="9" name="Connecteur droit 3">
            <a:extLst>
              <a:ext uri="{FF2B5EF4-FFF2-40B4-BE49-F238E27FC236}">
                <a16:creationId xmlns:a16="http://schemas.microsoft.com/office/drawing/2014/main" id="{2AD22F8C-BAE3-474F-A66E-FEB59B8668AF}"/>
              </a:ext>
            </a:extLst>
          </p:cNvPr>
          <p:cNvCxnSpPr>
            <a:cxnSpLocks noChangeShapeType="1"/>
          </p:cNvCxnSpPr>
          <p:nvPr/>
        </p:nvCxnSpPr>
        <p:spPr bwMode="auto">
          <a:xfrm>
            <a:off x="581019" y="3507369"/>
            <a:ext cx="10854625" cy="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64188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Barreras &amp; facilitadores para el diagnóstico de la TB en Lima, Perú</a:t>
            </a:r>
          </a:p>
          <a:p>
            <a:pPr mar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un estudio con métodos mixtos</a:t>
            </a:r>
            <a:endParaRPr lang="es-ES_tradnl" sz="1400" dirty="0">
              <a:solidFill>
                <a:srgbClr val="C00000"/>
              </a:solidFill>
              <a:latin typeface="Century Gothic" panose="020B0502020202020204" pitchFamily="34" charset="0"/>
              <a:cs typeface="Helvetica" pitchFamily="34" charset="0"/>
            </a:endParaRPr>
          </a:p>
        </p:txBody>
      </p:sp>
      <p:sp>
        <p:nvSpPr>
          <p:cNvPr id="9" name="CuadroTexto 8">
            <a:extLst>
              <a:ext uri="{FF2B5EF4-FFF2-40B4-BE49-F238E27FC236}">
                <a16:creationId xmlns:a16="http://schemas.microsoft.com/office/drawing/2014/main" id="{D616AF10-CC96-EDAB-276F-10A09C8BC10C}"/>
              </a:ext>
            </a:extLst>
          </p:cNvPr>
          <p:cNvSpPr txBox="1"/>
          <p:nvPr/>
        </p:nvSpPr>
        <p:spPr>
          <a:xfrm>
            <a:off x="344311" y="6640841"/>
            <a:ext cx="11503376" cy="276999"/>
          </a:xfrm>
          <a:prstGeom prst="rect">
            <a:avLst/>
          </a:prstGeom>
          <a:noFill/>
        </p:spPr>
        <p:txBody>
          <a:bodyPr wrap="square">
            <a:spAutoFit/>
          </a:bodyPr>
          <a:lstStyle/>
          <a:p>
            <a:pPr algn="ctr"/>
            <a:r>
              <a:rPr lang="es-PE" sz="1200" i="1" dirty="0">
                <a:effectLst/>
                <a:latin typeface="Helvetica" pitchFamily="2" charset="0"/>
              </a:rPr>
              <a:t>Carolina Geadas et al. Barriers and facilitators to tuberculosis diagnosis in Lima, Peru: a mixed methods study. </a:t>
            </a:r>
            <a:r>
              <a:rPr lang="es-PE" sz="1200" i="1" dirty="0">
                <a:effectLst/>
                <a:latin typeface="Helvetica" pitchFamily="2" charset="0"/>
                <a:hlinkClick r:id="rId2"/>
              </a:rPr>
              <a:t>https://doi.org/10.1186/s12879-0</a:t>
            </a:r>
            <a:endParaRPr lang="es-PE" sz="1200" dirty="0">
              <a:effectLst/>
              <a:latin typeface="Helvetica" pitchFamily="2" charset="0"/>
            </a:endParaRPr>
          </a:p>
        </p:txBody>
      </p:sp>
      <p:pic>
        <p:nvPicPr>
          <p:cNvPr id="3" name="Imagen 2">
            <a:extLst>
              <a:ext uri="{FF2B5EF4-FFF2-40B4-BE49-F238E27FC236}">
                <a16:creationId xmlns:a16="http://schemas.microsoft.com/office/drawing/2014/main" id="{9525410A-7ACC-8699-932F-59BBD924AAEC}"/>
              </a:ext>
            </a:extLst>
          </p:cNvPr>
          <p:cNvPicPr>
            <a:picLocks noChangeAspect="1"/>
          </p:cNvPicPr>
          <p:nvPr/>
        </p:nvPicPr>
        <p:blipFill>
          <a:blip r:embed="rId3"/>
          <a:stretch>
            <a:fillRect/>
          </a:stretch>
        </p:blipFill>
        <p:spPr>
          <a:xfrm>
            <a:off x="2384493" y="891772"/>
            <a:ext cx="7436843" cy="57659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7167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Importancia del diagnóstico temprano</a:t>
            </a:r>
          </a:p>
          <a:p>
            <a:pPr marL="0" lvl="0" indent="0" algn="r" defTabSz="914400">
              <a:lnSpc>
                <a:spcPct val="100000"/>
              </a:lnSpc>
              <a:spcBef>
                <a:spcPts val="600"/>
              </a:spcBef>
              <a:spcAft>
                <a:spcPts val="600"/>
              </a:spcAft>
              <a:buClr>
                <a:srgbClr val="FF0000"/>
              </a:buClr>
              <a:buNone/>
            </a:pPr>
            <a:endParaRPr lang="es-ES_tradnl" sz="1400" dirty="0">
              <a:solidFill>
                <a:srgbClr val="A5A5A5">
                  <a:lumMod val="50000"/>
                </a:srgbClr>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3247043"/>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La transmisión es más alta cuando la TB no es reconocida y tratada, lo que resalta la importancia del diagnóstico oportuno.</a:t>
            </a:r>
          </a:p>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La TB es altamente contagiosa y su infecciosidad disminuye significativamente después de unos pocos días de tratamiento efectivo.</a:t>
            </a:r>
          </a:p>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Los retrasos en el diagnóstico conducen a:</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Peores resultados en el tratamiento y mayor transmisión.</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Mayor riesgo de resistencia a los medicamentos.</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Enfermedades más graves.</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344311" y="6640841"/>
            <a:ext cx="11503376" cy="276999"/>
          </a:xfrm>
          <a:prstGeom prst="rect">
            <a:avLst/>
          </a:prstGeom>
          <a:noFill/>
        </p:spPr>
        <p:txBody>
          <a:bodyPr wrap="square">
            <a:spAutoFit/>
          </a:bodyPr>
          <a:lstStyle/>
          <a:p>
            <a:pPr algn="ctr"/>
            <a:r>
              <a:rPr lang="es-PE" sz="1200" i="1" dirty="0">
                <a:effectLst/>
                <a:latin typeface="Helvetica" pitchFamily="2" charset="0"/>
              </a:rPr>
              <a:t>Carolina Geadas et al. Barriers and facilitators to tuberculosis diagnosis in Lima, Peru: a mixed methods study. </a:t>
            </a:r>
            <a:r>
              <a:rPr lang="es-PE" sz="1200" i="1" dirty="0">
                <a:effectLst/>
                <a:latin typeface="Helvetica" pitchFamily="2" charset="0"/>
                <a:hlinkClick r:id="rId2"/>
              </a:rPr>
              <a:t>https://doi.org/10.1186/s12879-0</a:t>
            </a:r>
            <a:endParaRPr lang="es-PE" sz="1200" dirty="0">
              <a:effectLst/>
              <a:latin typeface="Helvetica" pitchFamily="2" charset="0"/>
            </a:endParaRPr>
          </a:p>
        </p:txBody>
      </p:sp>
    </p:spTree>
    <p:extLst>
      <p:ext uri="{BB962C8B-B14F-4D97-AF65-F5344CB8AC3E}">
        <p14:creationId xmlns:p14="http://schemas.microsoft.com/office/powerpoint/2010/main" val="3114828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Método de estudio</a:t>
            </a:r>
          </a:p>
          <a:p>
            <a:pPr marL="0" lvl="0" indent="0" algn="r" defTabSz="914400">
              <a:lnSpc>
                <a:spcPct val="100000"/>
              </a:lnSpc>
              <a:spcBef>
                <a:spcPts val="600"/>
              </a:spcBef>
              <a:spcAft>
                <a:spcPts val="600"/>
              </a:spcAft>
              <a:buClr>
                <a:srgbClr val="FF0000"/>
              </a:buClr>
              <a:buNone/>
            </a:pP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2092881"/>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Estudio de métodos mixtos realizado en Lima, Perú, con 100 adultos que iniciaron tratamiento para TB.</a:t>
            </a:r>
          </a:p>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Se administró una encuesta sobre síntomas y encuentros con el sistema de salud.</a:t>
            </a:r>
          </a:p>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Se realizaron entrevistas semiestructuradas a 26 participantes para explorar sus experiencias en el sistema de salud.</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344311" y="6640841"/>
            <a:ext cx="11503376" cy="276999"/>
          </a:xfrm>
          <a:prstGeom prst="rect">
            <a:avLst/>
          </a:prstGeom>
          <a:noFill/>
        </p:spPr>
        <p:txBody>
          <a:bodyPr wrap="square">
            <a:spAutoFit/>
          </a:bodyPr>
          <a:lstStyle/>
          <a:p>
            <a:pPr algn="ctr"/>
            <a:r>
              <a:rPr lang="es-PE" sz="1200" i="1" dirty="0">
                <a:effectLst/>
                <a:latin typeface="Helvetica" pitchFamily="2" charset="0"/>
              </a:rPr>
              <a:t>Carolina Geadas et al. Barriers and facilitators to tuberculosis diagnosis in Lima, Peru: a mixed methods study. </a:t>
            </a:r>
            <a:r>
              <a:rPr lang="es-PE" sz="1200" i="1" dirty="0">
                <a:effectLst/>
                <a:latin typeface="Helvetica" pitchFamily="2" charset="0"/>
                <a:hlinkClick r:id="rId2"/>
              </a:rPr>
              <a:t>https://doi.org/10.1186/s12879-0</a:t>
            </a:r>
            <a:endParaRPr lang="es-PE" sz="1200" dirty="0">
              <a:effectLst/>
              <a:latin typeface="Helvetica" pitchFamily="2" charset="0"/>
            </a:endParaRPr>
          </a:p>
        </p:txBody>
      </p:sp>
      <p:pic>
        <p:nvPicPr>
          <p:cNvPr id="2" name="Imagen 1">
            <a:extLst>
              <a:ext uri="{FF2B5EF4-FFF2-40B4-BE49-F238E27FC236}">
                <a16:creationId xmlns:a16="http://schemas.microsoft.com/office/drawing/2014/main" id="{D6660917-7AD4-E5A1-5CC1-0B2EF35E75EC}"/>
              </a:ext>
            </a:extLst>
          </p:cNvPr>
          <p:cNvPicPr>
            <a:picLocks noChangeAspect="1"/>
          </p:cNvPicPr>
          <p:nvPr/>
        </p:nvPicPr>
        <p:blipFill>
          <a:blip r:embed="rId3"/>
          <a:stretch>
            <a:fillRect/>
          </a:stretch>
        </p:blipFill>
        <p:spPr>
          <a:xfrm>
            <a:off x="4540956" y="3698982"/>
            <a:ext cx="3110087" cy="2756204"/>
          </a:xfrm>
          <a:prstGeom prst="rect">
            <a:avLst/>
          </a:prstGeom>
        </p:spPr>
      </p:pic>
      <p:sp>
        <p:nvSpPr>
          <p:cNvPr id="4" name="CuadroTexto 3">
            <a:extLst>
              <a:ext uri="{FF2B5EF4-FFF2-40B4-BE49-F238E27FC236}">
                <a16:creationId xmlns:a16="http://schemas.microsoft.com/office/drawing/2014/main" id="{F2AB1416-7CC2-BF27-AF78-8B69F38D70DC}"/>
              </a:ext>
            </a:extLst>
          </p:cNvPr>
          <p:cNvSpPr txBox="1"/>
          <p:nvPr/>
        </p:nvSpPr>
        <p:spPr>
          <a:xfrm rot="5400000">
            <a:off x="6473548" y="4910344"/>
            <a:ext cx="2730500" cy="307777"/>
          </a:xfrm>
          <a:prstGeom prst="rect">
            <a:avLst/>
          </a:prstGeom>
          <a:noFill/>
        </p:spPr>
        <p:txBody>
          <a:bodyPr wrap="square">
            <a:spAutoFit/>
          </a:bodyPr>
          <a:lstStyle/>
          <a:p>
            <a:pPr algn="ctr"/>
            <a:r>
              <a:rPr lang="es-PE" sz="700" b="0" i="0" dirty="0">
                <a:effectLst/>
                <a:latin typeface="Noto Sans" panose="020B0502040504020204" pitchFamily="34" charset="0"/>
              </a:rPr>
              <a:t>© Organización Panamericana de la Salud. </a:t>
            </a:r>
          </a:p>
          <a:p>
            <a:pPr algn="ctr"/>
            <a:r>
              <a:rPr lang="es-PE" sz="700" b="0" i="0" dirty="0">
                <a:effectLst/>
                <a:latin typeface="Noto Sans" panose="020B0502040504020204" pitchFamily="34" charset="0"/>
              </a:rPr>
              <a:t>Todos los derechos reservados</a:t>
            </a:r>
            <a:endParaRPr lang="es-ES_tradnl" sz="700" dirty="0"/>
          </a:p>
        </p:txBody>
      </p:sp>
    </p:spTree>
    <p:extLst>
      <p:ext uri="{BB962C8B-B14F-4D97-AF65-F5344CB8AC3E}">
        <p14:creationId xmlns:p14="http://schemas.microsoft.com/office/powerpoint/2010/main" val="1551254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Resultados clave</a:t>
            </a:r>
          </a:p>
          <a:p>
            <a:pPr marL="0" lvl="0" indent="0" algn="r" defTabSz="914400">
              <a:lnSpc>
                <a:spcPct val="100000"/>
              </a:lnSpc>
              <a:spcBef>
                <a:spcPts val="600"/>
              </a:spcBef>
              <a:spcAft>
                <a:spcPts val="600"/>
              </a:spcAft>
              <a:buClr>
                <a:srgbClr val="FF0000"/>
              </a:buClr>
              <a:buNone/>
            </a:pP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1785104"/>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El </a:t>
            </a:r>
            <a:r>
              <a:rPr lang="es-ES_tradnl" sz="2000" b="1" dirty="0">
                <a:latin typeface="Century Gothic" panose="020B0502020202020204" pitchFamily="34" charset="0"/>
              </a:rPr>
              <a:t>38%</a:t>
            </a:r>
            <a:r>
              <a:rPr lang="es-ES_tradnl" sz="2000" dirty="0">
                <a:latin typeface="Century Gothic" panose="020B0502020202020204" pitchFamily="34" charset="0"/>
              </a:rPr>
              <a:t> buscó atención primero en instalaciones públicas; el </a:t>
            </a:r>
            <a:r>
              <a:rPr lang="es-ES_tradnl" sz="2000" b="1" dirty="0">
                <a:latin typeface="Century Gothic" panose="020B0502020202020204" pitchFamily="34" charset="0"/>
              </a:rPr>
              <a:t>42%</a:t>
            </a:r>
            <a:r>
              <a:rPr lang="es-ES_tradnl" sz="2000" dirty="0">
                <a:latin typeface="Century Gothic" panose="020B0502020202020204" pitchFamily="34" charset="0"/>
              </a:rPr>
              <a:t> en el sector privado.</a:t>
            </a:r>
          </a:p>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Solo el </a:t>
            </a:r>
            <a:r>
              <a:rPr lang="es-ES_tradnl" sz="2000" b="1" dirty="0">
                <a:latin typeface="Century Gothic" panose="020B0502020202020204" pitchFamily="34" charset="0"/>
              </a:rPr>
              <a:t>14%</a:t>
            </a:r>
            <a:r>
              <a:rPr lang="es-ES_tradnl" sz="2000" dirty="0">
                <a:latin typeface="Century Gothic" panose="020B0502020202020204" pitchFamily="34" charset="0"/>
              </a:rPr>
              <a:t> fue diagnosticado en la primera visita; se realizaron una mediana de 3 visitas antes del diagnóstico.</a:t>
            </a:r>
          </a:p>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El retraso diagnóstico total fue de </a:t>
            </a:r>
            <a:r>
              <a:rPr lang="es-ES_tradnl" sz="2000" b="1" dirty="0">
                <a:latin typeface="Century Gothic" panose="020B0502020202020204" pitchFamily="34" charset="0"/>
              </a:rPr>
              <a:t>9 semanas </a:t>
            </a:r>
            <a:r>
              <a:rPr lang="es-ES_tradnl" sz="2000" dirty="0">
                <a:latin typeface="Century Gothic" panose="020B0502020202020204" pitchFamily="34" charset="0"/>
              </a:rPr>
              <a:t>(IQR 4–22).</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344311" y="6640841"/>
            <a:ext cx="11503376" cy="276999"/>
          </a:xfrm>
          <a:prstGeom prst="rect">
            <a:avLst/>
          </a:prstGeom>
          <a:noFill/>
        </p:spPr>
        <p:txBody>
          <a:bodyPr wrap="square">
            <a:spAutoFit/>
          </a:bodyPr>
          <a:lstStyle/>
          <a:p>
            <a:pPr algn="ctr"/>
            <a:r>
              <a:rPr lang="es-PE" sz="1200" i="1" dirty="0">
                <a:effectLst/>
                <a:latin typeface="Helvetica" pitchFamily="2" charset="0"/>
              </a:rPr>
              <a:t>Carolina Geadas et al. Barriers and facilitators to tuberculosis diagnosis in Lima, Peru: a mixed methods study. </a:t>
            </a:r>
            <a:r>
              <a:rPr lang="es-PE" sz="1200" i="1" dirty="0">
                <a:effectLst/>
                <a:latin typeface="Helvetica" pitchFamily="2" charset="0"/>
                <a:hlinkClick r:id="rId2"/>
              </a:rPr>
              <a:t>https://doi.org/10.1186/s12879-0</a:t>
            </a:r>
            <a:endParaRPr lang="es-PE" sz="1200" dirty="0">
              <a:effectLst/>
              <a:latin typeface="Helvetica" pitchFamily="2" charset="0"/>
            </a:endParaRPr>
          </a:p>
        </p:txBody>
      </p:sp>
      <p:pic>
        <p:nvPicPr>
          <p:cNvPr id="2" name="Imagen 1">
            <a:extLst>
              <a:ext uri="{FF2B5EF4-FFF2-40B4-BE49-F238E27FC236}">
                <a16:creationId xmlns:a16="http://schemas.microsoft.com/office/drawing/2014/main" id="{C4A0B360-71A9-3988-10C4-B0BE4870793B}"/>
              </a:ext>
            </a:extLst>
          </p:cNvPr>
          <p:cNvPicPr>
            <a:picLocks noChangeAspect="1"/>
          </p:cNvPicPr>
          <p:nvPr/>
        </p:nvPicPr>
        <p:blipFill>
          <a:blip r:embed="rId3"/>
          <a:stretch>
            <a:fillRect/>
          </a:stretch>
        </p:blipFill>
        <p:spPr>
          <a:xfrm>
            <a:off x="4529002" y="3465513"/>
            <a:ext cx="3133995" cy="2959884"/>
          </a:xfrm>
          <a:prstGeom prst="rect">
            <a:avLst/>
          </a:prstGeom>
        </p:spPr>
      </p:pic>
      <p:sp>
        <p:nvSpPr>
          <p:cNvPr id="4" name="CuadroTexto 3">
            <a:extLst>
              <a:ext uri="{FF2B5EF4-FFF2-40B4-BE49-F238E27FC236}">
                <a16:creationId xmlns:a16="http://schemas.microsoft.com/office/drawing/2014/main" id="{2A26AD91-6DC0-28B2-B81C-2C655B35DBC4}"/>
              </a:ext>
            </a:extLst>
          </p:cNvPr>
          <p:cNvSpPr txBox="1"/>
          <p:nvPr/>
        </p:nvSpPr>
        <p:spPr>
          <a:xfrm rot="5400000">
            <a:off x="6459434" y="4791567"/>
            <a:ext cx="2730500" cy="307777"/>
          </a:xfrm>
          <a:prstGeom prst="rect">
            <a:avLst/>
          </a:prstGeom>
          <a:noFill/>
        </p:spPr>
        <p:txBody>
          <a:bodyPr wrap="square">
            <a:spAutoFit/>
          </a:bodyPr>
          <a:lstStyle/>
          <a:p>
            <a:pPr algn="ctr"/>
            <a:r>
              <a:rPr lang="es-PE" sz="700" b="0" i="0" dirty="0">
                <a:effectLst/>
                <a:latin typeface="Noto Sans" panose="020B0502040504020204" pitchFamily="34" charset="0"/>
              </a:rPr>
              <a:t>© Organización Panamericana de la Salud. </a:t>
            </a:r>
          </a:p>
          <a:p>
            <a:pPr algn="ctr"/>
            <a:r>
              <a:rPr lang="es-PE" sz="700" b="0" i="0" dirty="0">
                <a:effectLst/>
                <a:latin typeface="Noto Sans" panose="020B0502040504020204" pitchFamily="34" charset="0"/>
              </a:rPr>
              <a:t>Todos los derechos reservados</a:t>
            </a:r>
            <a:endParaRPr lang="es-ES_tradnl" sz="700" dirty="0"/>
          </a:p>
        </p:txBody>
      </p:sp>
    </p:spTree>
    <p:extLst>
      <p:ext uri="{BB962C8B-B14F-4D97-AF65-F5344CB8AC3E}">
        <p14:creationId xmlns:p14="http://schemas.microsoft.com/office/powerpoint/2010/main" val="3210758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Barreras para un diagnóstico oportuno</a:t>
            </a:r>
          </a:p>
          <a:p>
            <a:pPr marL="0" lvl="0" indent="0" algn="r" defTabSz="914400">
              <a:lnSpc>
                <a:spcPct val="100000"/>
              </a:lnSpc>
              <a:spcBef>
                <a:spcPts val="600"/>
              </a:spcBef>
              <a:spcAft>
                <a:spcPts val="600"/>
              </a:spcAft>
              <a:buClr>
                <a:srgbClr val="FF0000"/>
              </a:buClr>
              <a:buNone/>
            </a:pP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2631490"/>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Desinformación y mitos</a:t>
            </a:r>
            <a:r>
              <a:rPr lang="es-ES_tradnl" sz="2000" dirty="0">
                <a:latin typeface="Century Gothic" panose="020B0502020202020204" pitchFamily="34" charset="0"/>
              </a:rPr>
              <a:t>:</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Atribución errónea de síntomas a otras causas (ej. COVID-19).</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Creencias erróneas sobre la TB como enfermedad estigmatizada.</a:t>
            </a:r>
          </a:p>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Factores sociales</a:t>
            </a:r>
            <a:r>
              <a:rPr lang="es-ES_tradnl" sz="2000" dirty="0">
                <a:latin typeface="Century Gothic" panose="020B0502020202020204" pitchFamily="34" charset="0"/>
              </a:rPr>
              <a:t>:</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Miedo al estigma y discriminación.</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Desconfianza hacia el sistema médico.</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344311" y="6640841"/>
            <a:ext cx="11503376" cy="276999"/>
          </a:xfrm>
          <a:prstGeom prst="rect">
            <a:avLst/>
          </a:prstGeom>
          <a:noFill/>
        </p:spPr>
        <p:txBody>
          <a:bodyPr wrap="square">
            <a:spAutoFit/>
          </a:bodyPr>
          <a:lstStyle/>
          <a:p>
            <a:pPr algn="ctr"/>
            <a:r>
              <a:rPr lang="es-PE" sz="1200" i="1" dirty="0">
                <a:effectLst/>
                <a:latin typeface="Helvetica" pitchFamily="2" charset="0"/>
              </a:rPr>
              <a:t>Carolina Geadas et al. Barriers and facilitators to tuberculosis diagnosis in Lima, Peru: a mixed methods study. </a:t>
            </a:r>
            <a:r>
              <a:rPr lang="es-PE" sz="1200" i="1" dirty="0">
                <a:effectLst/>
                <a:latin typeface="Helvetica" pitchFamily="2" charset="0"/>
                <a:hlinkClick r:id="rId2"/>
              </a:rPr>
              <a:t>https://doi.org/10.1186/s12879-0</a:t>
            </a:r>
            <a:endParaRPr lang="es-PE" sz="1200" dirty="0">
              <a:effectLst/>
              <a:latin typeface="Helvetica" pitchFamily="2" charset="0"/>
            </a:endParaRPr>
          </a:p>
        </p:txBody>
      </p:sp>
    </p:spTree>
    <p:extLst>
      <p:ext uri="{BB962C8B-B14F-4D97-AF65-F5344CB8AC3E}">
        <p14:creationId xmlns:p14="http://schemas.microsoft.com/office/powerpoint/2010/main" val="3543963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Facilitadores del diagnóstico oportuno</a:t>
            </a:r>
          </a:p>
          <a:p>
            <a:pPr marL="0" lvl="0" indent="0" algn="r" defTabSz="914400">
              <a:lnSpc>
                <a:spcPct val="100000"/>
              </a:lnSpc>
              <a:spcBef>
                <a:spcPts val="600"/>
              </a:spcBef>
              <a:spcAft>
                <a:spcPts val="600"/>
              </a:spcAft>
              <a:buClr>
                <a:srgbClr val="FF0000"/>
              </a:buClr>
              <a:buNone/>
            </a:pP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2939266"/>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Conocimiento y conciencia</a:t>
            </a:r>
            <a:r>
              <a:rPr lang="es-ES_tradnl" sz="2000" dirty="0">
                <a:latin typeface="Century Gothic" panose="020B0502020202020204" pitchFamily="34" charset="0"/>
              </a:rPr>
              <a:t>:</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Conocer a alguien que ha tenido TB ayuda a identificar síntomas.</a:t>
            </a:r>
          </a:p>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Apoyo social</a:t>
            </a:r>
            <a:r>
              <a:rPr lang="es-ES_tradnl" sz="2000" dirty="0">
                <a:latin typeface="Century Gothic" panose="020B0502020202020204" pitchFamily="34" charset="0"/>
              </a:rPr>
              <a:t>:</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Familiares y amigos que brindan apoyo emocional y logístico.</a:t>
            </a:r>
          </a:p>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Acceso a recursos</a:t>
            </a:r>
            <a:r>
              <a:rPr lang="es-ES_tradnl" sz="2000" dirty="0">
                <a:latin typeface="Century Gothic" panose="020B0502020202020204" pitchFamily="34" charset="0"/>
              </a:rPr>
              <a:t>:</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Documentos de referencia y consultas con especialistas como facilitadores clave.</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344311" y="6640841"/>
            <a:ext cx="11503376" cy="276999"/>
          </a:xfrm>
          <a:prstGeom prst="rect">
            <a:avLst/>
          </a:prstGeom>
          <a:noFill/>
        </p:spPr>
        <p:txBody>
          <a:bodyPr wrap="square">
            <a:spAutoFit/>
          </a:bodyPr>
          <a:lstStyle/>
          <a:p>
            <a:pPr algn="ctr"/>
            <a:r>
              <a:rPr lang="es-PE" sz="1200" i="1" dirty="0">
                <a:effectLst/>
                <a:latin typeface="Helvetica" pitchFamily="2" charset="0"/>
              </a:rPr>
              <a:t>Carolina Geadas et al. Barriers and facilitators to tuberculosis diagnosis in Lima, Peru: a mixed methods study. </a:t>
            </a:r>
            <a:r>
              <a:rPr lang="es-PE" sz="1200" i="1" dirty="0">
                <a:effectLst/>
                <a:latin typeface="Helvetica" pitchFamily="2" charset="0"/>
                <a:hlinkClick r:id="rId2"/>
              </a:rPr>
              <a:t>https://doi.org/10.1186/s12879-0</a:t>
            </a:r>
            <a:endParaRPr lang="es-PE" sz="1200" dirty="0">
              <a:effectLst/>
              <a:latin typeface="Helvetica" pitchFamily="2" charset="0"/>
            </a:endParaRPr>
          </a:p>
        </p:txBody>
      </p:sp>
    </p:spTree>
    <p:extLst>
      <p:ext uri="{BB962C8B-B14F-4D97-AF65-F5344CB8AC3E}">
        <p14:creationId xmlns:p14="http://schemas.microsoft.com/office/powerpoint/2010/main" val="1007529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Impacto del estigma en el acceso al diagnóstico</a:t>
            </a:r>
          </a:p>
          <a:p>
            <a:pPr marL="0" lvl="0" indent="0" algn="r" defTabSz="914400">
              <a:lnSpc>
                <a:spcPct val="100000"/>
              </a:lnSpc>
              <a:spcBef>
                <a:spcPts val="600"/>
              </a:spcBef>
              <a:spcAft>
                <a:spcPts val="600"/>
              </a:spcAft>
              <a:buClr>
                <a:srgbClr val="FF0000"/>
              </a:buClr>
              <a:buNone/>
            </a:pP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2169825"/>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El estigma asociado con la TB puede llevar a</a:t>
            </a:r>
            <a:r>
              <a:rPr lang="es-ES_tradnl" sz="2000" dirty="0">
                <a:latin typeface="Century Gothic" panose="020B0502020202020204" pitchFamily="34" charset="0"/>
              </a:rPr>
              <a:t>:</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Retrasos en buscar atención médica.</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Evitar el contacto con los servicios de salud.</a:t>
            </a:r>
          </a:p>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La percepción negativa puede afectar tanto a pacientes como a profesionales de la salud, perpetuando ciclos de desinformación.</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344311" y="6640841"/>
            <a:ext cx="11503376" cy="276999"/>
          </a:xfrm>
          <a:prstGeom prst="rect">
            <a:avLst/>
          </a:prstGeom>
          <a:noFill/>
        </p:spPr>
        <p:txBody>
          <a:bodyPr wrap="square">
            <a:spAutoFit/>
          </a:bodyPr>
          <a:lstStyle/>
          <a:p>
            <a:pPr algn="ctr"/>
            <a:r>
              <a:rPr lang="es-PE" sz="1200" i="1" dirty="0">
                <a:effectLst/>
                <a:latin typeface="Helvetica" pitchFamily="2" charset="0"/>
              </a:rPr>
              <a:t>Carolina Geadas et al. Barriers and facilitators to tuberculosis diagnosis in Lima, Peru: a mixed methods study. </a:t>
            </a:r>
            <a:r>
              <a:rPr lang="es-PE" sz="1200" i="1" dirty="0">
                <a:effectLst/>
                <a:latin typeface="Helvetica" pitchFamily="2" charset="0"/>
                <a:hlinkClick r:id="rId2"/>
              </a:rPr>
              <a:t>https://doi.org/10.1186/s12879-0</a:t>
            </a:r>
            <a:endParaRPr lang="es-PE" sz="1200" dirty="0">
              <a:effectLst/>
              <a:latin typeface="Helvetica" pitchFamily="2" charset="0"/>
            </a:endParaRPr>
          </a:p>
        </p:txBody>
      </p:sp>
      <p:pic>
        <p:nvPicPr>
          <p:cNvPr id="10" name="Imagen 9">
            <a:extLst>
              <a:ext uri="{FF2B5EF4-FFF2-40B4-BE49-F238E27FC236}">
                <a16:creationId xmlns:a16="http://schemas.microsoft.com/office/drawing/2014/main" id="{0105AF99-6897-1D1F-6C5D-6230DA2476A8}"/>
              </a:ext>
            </a:extLst>
          </p:cNvPr>
          <p:cNvPicPr>
            <a:picLocks noChangeAspect="1"/>
          </p:cNvPicPr>
          <p:nvPr/>
        </p:nvPicPr>
        <p:blipFill>
          <a:blip r:embed="rId3"/>
          <a:stretch>
            <a:fillRect/>
          </a:stretch>
        </p:blipFill>
        <p:spPr>
          <a:xfrm>
            <a:off x="4022233" y="3648870"/>
            <a:ext cx="3676789" cy="2925923"/>
          </a:xfrm>
          <a:prstGeom prst="rect">
            <a:avLst/>
          </a:prstGeom>
        </p:spPr>
      </p:pic>
      <p:sp>
        <p:nvSpPr>
          <p:cNvPr id="11" name="CuadroTexto 10">
            <a:extLst>
              <a:ext uri="{FF2B5EF4-FFF2-40B4-BE49-F238E27FC236}">
                <a16:creationId xmlns:a16="http://schemas.microsoft.com/office/drawing/2014/main" id="{96DA5DEC-C694-DC57-FDA8-BD07C60FEA12}"/>
              </a:ext>
            </a:extLst>
          </p:cNvPr>
          <p:cNvSpPr txBox="1"/>
          <p:nvPr/>
        </p:nvSpPr>
        <p:spPr>
          <a:xfrm rot="5400000">
            <a:off x="6501502" y="4970968"/>
            <a:ext cx="2730500" cy="307777"/>
          </a:xfrm>
          <a:prstGeom prst="rect">
            <a:avLst/>
          </a:prstGeom>
          <a:noFill/>
        </p:spPr>
        <p:txBody>
          <a:bodyPr wrap="square">
            <a:spAutoFit/>
          </a:bodyPr>
          <a:lstStyle/>
          <a:p>
            <a:pPr algn="ctr"/>
            <a:r>
              <a:rPr lang="es-PE" sz="700" b="0" i="0" dirty="0">
                <a:effectLst/>
                <a:latin typeface="Noto Sans" panose="020B0502040504020204" pitchFamily="34" charset="0"/>
              </a:rPr>
              <a:t>© Organización Panamericana de la Salud. </a:t>
            </a:r>
          </a:p>
          <a:p>
            <a:pPr algn="ctr"/>
            <a:r>
              <a:rPr lang="es-PE" sz="700" b="0" i="0" dirty="0">
                <a:effectLst/>
                <a:latin typeface="Noto Sans" panose="020B0502040504020204" pitchFamily="34" charset="0"/>
              </a:rPr>
              <a:t>Todos los derechos reservados</a:t>
            </a:r>
            <a:endParaRPr lang="es-ES_tradnl" sz="700" dirty="0"/>
          </a:p>
        </p:txBody>
      </p:sp>
    </p:spTree>
    <p:extLst>
      <p:ext uri="{BB962C8B-B14F-4D97-AF65-F5344CB8AC3E}">
        <p14:creationId xmlns:p14="http://schemas.microsoft.com/office/powerpoint/2010/main" val="3349837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Recomendaciones para mejorar el acceso al diagnóstico</a:t>
            </a:r>
          </a:p>
          <a:p>
            <a:pPr marL="0" lvl="0" indent="0" algn="r" defTabSz="914400">
              <a:lnSpc>
                <a:spcPct val="100000"/>
              </a:lnSpc>
              <a:spcBef>
                <a:spcPts val="600"/>
              </a:spcBef>
              <a:spcAft>
                <a:spcPts val="600"/>
              </a:spcAft>
              <a:buClr>
                <a:srgbClr val="FF0000"/>
              </a:buClr>
              <a:buNone/>
            </a:pP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2092881"/>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Extender horarios de operación en instalaciones públicas para facilitar el acceso.</a:t>
            </a:r>
          </a:p>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Implementar campañas comunitarias para aumentar la concienciación sobre la TB y reducir el estigma.</a:t>
            </a:r>
          </a:p>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Mejorar la capacitación de proveedores de salud sobre cómo abordar el estigma y brindar atención sensible.</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344311" y="6640841"/>
            <a:ext cx="11503376" cy="276999"/>
          </a:xfrm>
          <a:prstGeom prst="rect">
            <a:avLst/>
          </a:prstGeom>
          <a:noFill/>
        </p:spPr>
        <p:txBody>
          <a:bodyPr wrap="square">
            <a:spAutoFit/>
          </a:bodyPr>
          <a:lstStyle/>
          <a:p>
            <a:pPr algn="ctr"/>
            <a:r>
              <a:rPr lang="es-PE" sz="1200" i="1" dirty="0">
                <a:effectLst/>
                <a:latin typeface="Helvetica" pitchFamily="2" charset="0"/>
              </a:rPr>
              <a:t>Carolina Geadas et al. Barriers and facilitators to tuberculosis diagnosis in Lima, Peru: a mixed methods study. </a:t>
            </a:r>
            <a:r>
              <a:rPr lang="es-PE" sz="1200" i="1" dirty="0">
                <a:effectLst/>
                <a:latin typeface="Helvetica" pitchFamily="2" charset="0"/>
                <a:hlinkClick r:id="rId2"/>
              </a:rPr>
              <a:t>https://doi.org/10.1186/s12879-0</a:t>
            </a:r>
            <a:endParaRPr lang="es-PE" sz="1200" dirty="0">
              <a:effectLst/>
              <a:latin typeface="Helvetica" pitchFamily="2" charset="0"/>
            </a:endParaRPr>
          </a:p>
        </p:txBody>
      </p:sp>
      <p:pic>
        <p:nvPicPr>
          <p:cNvPr id="2" name="Imagen 1">
            <a:extLst>
              <a:ext uri="{FF2B5EF4-FFF2-40B4-BE49-F238E27FC236}">
                <a16:creationId xmlns:a16="http://schemas.microsoft.com/office/drawing/2014/main" id="{A3E01B29-362F-C773-2BE0-137E17F68967}"/>
              </a:ext>
            </a:extLst>
          </p:cNvPr>
          <p:cNvPicPr>
            <a:picLocks noChangeAspect="1"/>
          </p:cNvPicPr>
          <p:nvPr/>
        </p:nvPicPr>
        <p:blipFill>
          <a:blip r:embed="rId3"/>
          <a:stretch>
            <a:fillRect/>
          </a:stretch>
        </p:blipFill>
        <p:spPr>
          <a:xfrm>
            <a:off x="4464326" y="3557402"/>
            <a:ext cx="3263347" cy="3043903"/>
          </a:xfrm>
          <a:prstGeom prst="rect">
            <a:avLst/>
          </a:prstGeom>
        </p:spPr>
      </p:pic>
      <p:sp>
        <p:nvSpPr>
          <p:cNvPr id="3" name="CuadroTexto 2">
            <a:extLst>
              <a:ext uri="{FF2B5EF4-FFF2-40B4-BE49-F238E27FC236}">
                <a16:creationId xmlns:a16="http://schemas.microsoft.com/office/drawing/2014/main" id="{98DF5898-6C24-0DB1-A261-2659A353E191}"/>
              </a:ext>
            </a:extLst>
          </p:cNvPr>
          <p:cNvSpPr txBox="1"/>
          <p:nvPr/>
        </p:nvSpPr>
        <p:spPr>
          <a:xfrm rot="5400000">
            <a:off x="6523290" y="4972135"/>
            <a:ext cx="2730500" cy="307777"/>
          </a:xfrm>
          <a:prstGeom prst="rect">
            <a:avLst/>
          </a:prstGeom>
          <a:noFill/>
        </p:spPr>
        <p:txBody>
          <a:bodyPr wrap="square">
            <a:spAutoFit/>
          </a:bodyPr>
          <a:lstStyle/>
          <a:p>
            <a:pPr algn="ctr"/>
            <a:r>
              <a:rPr lang="es-PE" sz="700" b="0" i="0" dirty="0">
                <a:effectLst/>
                <a:latin typeface="Noto Sans" panose="020B0502040504020204" pitchFamily="34" charset="0"/>
              </a:rPr>
              <a:t>© Organización Panamericana de la Salud. </a:t>
            </a:r>
          </a:p>
          <a:p>
            <a:pPr algn="ctr"/>
            <a:r>
              <a:rPr lang="es-PE" sz="700" b="0" i="0" dirty="0">
                <a:effectLst/>
                <a:latin typeface="Noto Sans" panose="020B0502040504020204" pitchFamily="34" charset="0"/>
              </a:rPr>
              <a:t>Todos los derechos reservados</a:t>
            </a:r>
            <a:endParaRPr lang="es-ES_tradnl" sz="700" dirty="0"/>
          </a:p>
        </p:txBody>
      </p:sp>
    </p:spTree>
    <p:extLst>
      <p:ext uri="{BB962C8B-B14F-4D97-AF65-F5344CB8AC3E}">
        <p14:creationId xmlns:p14="http://schemas.microsoft.com/office/powerpoint/2010/main" val="606668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Conclusiones finales</a:t>
            </a:r>
          </a:p>
          <a:p>
            <a:pPr marL="0" lvl="0" indent="0" algn="r" defTabSz="914400">
              <a:lnSpc>
                <a:spcPct val="100000"/>
              </a:lnSpc>
              <a:spcBef>
                <a:spcPts val="600"/>
              </a:spcBef>
              <a:spcAft>
                <a:spcPts val="600"/>
              </a:spcAft>
              <a:buClr>
                <a:srgbClr val="FF0000"/>
              </a:buClr>
              <a:buNone/>
            </a:pP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2708434"/>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La </a:t>
            </a:r>
            <a:r>
              <a:rPr lang="es-ES_tradnl" sz="2000" u="sng" dirty="0">
                <a:latin typeface="Century Gothic" panose="020B0502020202020204" pitchFamily="34" charset="0"/>
              </a:rPr>
              <a:t>desinformación</a:t>
            </a:r>
            <a:r>
              <a:rPr lang="es-ES_tradnl" sz="2000" dirty="0">
                <a:latin typeface="Century Gothic" panose="020B0502020202020204" pitchFamily="34" charset="0"/>
              </a:rPr>
              <a:t> sobre la TB y la </a:t>
            </a:r>
            <a:r>
              <a:rPr lang="es-ES_tradnl" sz="2000" u="sng" dirty="0">
                <a:latin typeface="Century Gothic" panose="020B0502020202020204" pitchFamily="34" charset="0"/>
              </a:rPr>
              <a:t>accesibilidad limitada</a:t>
            </a:r>
            <a:r>
              <a:rPr lang="es-ES_tradnl" sz="2000" dirty="0">
                <a:latin typeface="Century Gothic" panose="020B0502020202020204" pitchFamily="34" charset="0"/>
              </a:rPr>
              <a:t> a los servicios son factores clave que contribuyen a los retrasos en el diagnóstico.</a:t>
            </a:r>
          </a:p>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Crear un proceso formal de referencia entre los sectores público y privado puede facilitar el acceso al diagnóstico.</a:t>
            </a:r>
          </a:p>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Estrategias integrales son necesarias para mejorar la detección temprana, iniciar tratamientos más rápidos y reducir la transmisión de la enfermedad.</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344311" y="6640841"/>
            <a:ext cx="11503376" cy="276999"/>
          </a:xfrm>
          <a:prstGeom prst="rect">
            <a:avLst/>
          </a:prstGeom>
          <a:noFill/>
        </p:spPr>
        <p:txBody>
          <a:bodyPr wrap="square">
            <a:spAutoFit/>
          </a:bodyPr>
          <a:lstStyle/>
          <a:p>
            <a:pPr algn="ctr"/>
            <a:r>
              <a:rPr lang="es-PE" sz="1200" i="1" dirty="0">
                <a:effectLst/>
                <a:latin typeface="Helvetica" pitchFamily="2" charset="0"/>
              </a:rPr>
              <a:t>Carolina Geadas et al. Barriers and facilitators to tuberculosis diagnosis in Lima, Peru: a mixed methods study. </a:t>
            </a:r>
            <a:r>
              <a:rPr lang="es-PE" sz="1200" i="1" dirty="0">
                <a:effectLst/>
                <a:latin typeface="Helvetica" pitchFamily="2" charset="0"/>
                <a:hlinkClick r:id="rId2"/>
              </a:rPr>
              <a:t>https://doi.org/10.1186/s12879-0</a:t>
            </a:r>
            <a:endParaRPr lang="es-PE" sz="1200" dirty="0">
              <a:effectLst/>
              <a:latin typeface="Helvetica" pitchFamily="2" charset="0"/>
            </a:endParaRPr>
          </a:p>
        </p:txBody>
      </p:sp>
    </p:spTree>
    <p:extLst>
      <p:ext uri="{BB962C8B-B14F-4D97-AF65-F5344CB8AC3E}">
        <p14:creationId xmlns:p14="http://schemas.microsoft.com/office/powerpoint/2010/main" val="2586970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El estigma frente a la TB en estudiantes de medicina</a:t>
            </a:r>
          </a:p>
          <a:p>
            <a:pPr mar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un estudio en una universidad pública</a:t>
            </a:r>
            <a:endParaRPr lang="es-ES_tradnl" sz="1400" dirty="0">
              <a:solidFill>
                <a:srgbClr val="C00000"/>
              </a:solidFill>
              <a:latin typeface="Century Gothic" panose="020B0502020202020204" pitchFamily="34" charset="0"/>
              <a:cs typeface="Helvetica" pitchFamily="34" charset="0"/>
            </a:endParaRPr>
          </a:p>
        </p:txBody>
      </p:sp>
      <p:pic>
        <p:nvPicPr>
          <p:cNvPr id="7" name="Imagen 6">
            <a:extLst>
              <a:ext uri="{FF2B5EF4-FFF2-40B4-BE49-F238E27FC236}">
                <a16:creationId xmlns:a16="http://schemas.microsoft.com/office/drawing/2014/main" id="{B7D6F12F-8C0F-5EF4-5C5A-43F591A85142}"/>
              </a:ext>
            </a:extLst>
          </p:cNvPr>
          <p:cNvPicPr>
            <a:picLocks noChangeAspect="1"/>
          </p:cNvPicPr>
          <p:nvPr/>
        </p:nvPicPr>
        <p:blipFill>
          <a:blip r:embed="rId2"/>
          <a:stretch>
            <a:fillRect/>
          </a:stretch>
        </p:blipFill>
        <p:spPr>
          <a:xfrm>
            <a:off x="2175750" y="1187985"/>
            <a:ext cx="7840500" cy="5449767"/>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7C32643F-A048-C4E2-BB52-7D303E547001}"/>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Nora Reyes et al. El estigma frente a la tuberculosis en estudiantes de la facultad de medicina de una universidad pública. </a:t>
            </a:r>
            <a:r>
              <a:rPr lang="es-PE" sz="1200" i="1" dirty="0">
                <a:solidFill>
                  <a:srgbClr val="FFFFFF"/>
                </a:solidFill>
                <a:effectLst/>
                <a:latin typeface="Helvetica" pitchFamily="2" charset="0"/>
                <a:hlinkClick r:id="rId3"/>
              </a:rPr>
              <a:t>http://dx.doi.org/10.15381/anales.v79i3.15315</a:t>
            </a:r>
            <a:endParaRPr lang="es-PE" sz="1200" dirty="0">
              <a:solidFill>
                <a:srgbClr val="FFFFFF"/>
              </a:solidFill>
              <a:effectLst/>
              <a:latin typeface="Helvetica" pitchFamily="2" charset="0"/>
            </a:endParaRPr>
          </a:p>
        </p:txBody>
      </p:sp>
    </p:spTree>
    <p:extLst>
      <p:ext uri="{BB962C8B-B14F-4D97-AF65-F5344CB8AC3E}">
        <p14:creationId xmlns:p14="http://schemas.microsoft.com/office/powerpoint/2010/main" val="1210779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Objetivo</a:t>
            </a:r>
          </a:p>
          <a:p>
            <a:pPr marL="0" lv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Estigma &amp; discriminación en el acceso al diagnóstico de tuberculosis</a:t>
            </a: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2549336"/>
            <a:ext cx="8700525" cy="1323439"/>
          </a:xfrm>
          <a:prstGeom prst="rect">
            <a:avLst/>
          </a:prstGeom>
          <a:noFill/>
        </p:spPr>
        <p:txBody>
          <a:bodyPr wrap="square">
            <a:spAutoFit/>
          </a:bodyPr>
          <a:lstStyle/>
          <a:p>
            <a:pPr>
              <a:spcAft>
                <a:spcPts val="600"/>
              </a:spcAft>
            </a:pPr>
            <a:r>
              <a:rPr lang="es-PE" sz="2000" dirty="0">
                <a:latin typeface="Century Gothic" panose="020B0502020202020204" pitchFamily="34" charset="0"/>
              </a:rPr>
              <a:t>Capacitar a los profesionales de la salud para identificar, analizar y abordar las manifestaciones de discriminación y estigma relacionadas con la tuberculosis (TB), promoviendo un enfoque inclusivo y ético en la atención a los pacientes</a:t>
            </a:r>
            <a:r>
              <a:rPr lang="en-US" sz="2000" dirty="0">
                <a:latin typeface="Century Gothic" panose="020B0502020202020204" pitchFamily="34" charset="0"/>
              </a:rPr>
              <a:t>.</a:t>
            </a:r>
          </a:p>
        </p:txBody>
      </p:sp>
    </p:spTree>
    <p:extLst>
      <p:ext uri="{BB962C8B-B14F-4D97-AF65-F5344CB8AC3E}">
        <p14:creationId xmlns:p14="http://schemas.microsoft.com/office/powerpoint/2010/main" val="1108053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Objetivos</a:t>
            </a:r>
          </a:p>
          <a:p>
            <a:pPr marL="0" lvl="0" indent="0" algn="r" defTabSz="914400">
              <a:lnSpc>
                <a:spcPct val="100000"/>
              </a:lnSpc>
              <a:spcBef>
                <a:spcPts val="600"/>
              </a:spcBef>
              <a:spcAft>
                <a:spcPts val="600"/>
              </a:spcAft>
              <a:buClr>
                <a:srgbClr val="FF0000"/>
              </a:buClr>
              <a:buNone/>
            </a:pPr>
            <a:endParaRPr lang="es-ES_tradnl" sz="1400" dirty="0">
              <a:solidFill>
                <a:srgbClr val="A5A5A5">
                  <a:lumMod val="50000"/>
                </a:srgbClr>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2477601"/>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Objetivo principal:</a:t>
            </a:r>
            <a:r>
              <a:rPr lang="es-ES_tradnl" sz="2000" dirty="0">
                <a:latin typeface="Century Gothic" panose="020B0502020202020204" pitchFamily="34" charset="0"/>
              </a:rPr>
              <a:t> Cuantificar el estigma hacia la tuberculosis entre estudiantes de la facultad de medicina.</a:t>
            </a:r>
          </a:p>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Objetivos específicos:</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Evaluar la percepción del estigma en diferentes grupos académicos.</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Analizar cómo el estigma puede afectar el acceso a servicios de salud.</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Nora Reyes et al. El estigma frente a la tuberculosis en estudiantes de la facultad de medicina de una universidad pública. </a:t>
            </a:r>
            <a:r>
              <a:rPr lang="es-PE" sz="1200" i="1" dirty="0">
                <a:solidFill>
                  <a:srgbClr val="FFFFFF"/>
                </a:solidFill>
                <a:effectLst/>
                <a:latin typeface="Helvetica" pitchFamily="2" charset="0"/>
                <a:hlinkClick r:id="rId2"/>
              </a:rPr>
              <a:t>http://dx.doi.org/10.15381/anales.v79i3.15315</a:t>
            </a:r>
            <a:endParaRPr lang="es-PE" sz="1200" dirty="0">
              <a:solidFill>
                <a:srgbClr val="FFFFFF"/>
              </a:solidFill>
              <a:effectLst/>
              <a:latin typeface="Helvetica" pitchFamily="2" charset="0"/>
            </a:endParaRPr>
          </a:p>
        </p:txBody>
      </p:sp>
    </p:spTree>
    <p:extLst>
      <p:ext uri="{BB962C8B-B14F-4D97-AF65-F5344CB8AC3E}">
        <p14:creationId xmlns:p14="http://schemas.microsoft.com/office/powerpoint/2010/main" val="725614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Metodología</a:t>
            </a:r>
          </a:p>
          <a:p>
            <a:pPr marL="0" lvl="0" indent="0" algn="r" defTabSz="914400">
              <a:lnSpc>
                <a:spcPct val="100000"/>
              </a:lnSpc>
              <a:spcBef>
                <a:spcPts val="600"/>
              </a:spcBef>
              <a:spcAft>
                <a:spcPts val="600"/>
              </a:spcAft>
              <a:buClr>
                <a:srgbClr val="FF0000"/>
              </a:buClr>
              <a:buNone/>
            </a:pPr>
            <a:endParaRPr lang="es-ES_tradnl" sz="1400" dirty="0">
              <a:solidFill>
                <a:srgbClr val="A5A5A5">
                  <a:lumMod val="50000"/>
                </a:srgbClr>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4478149"/>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Diseño del estudio: Observacional, descriptivo y transversal.</a:t>
            </a:r>
          </a:p>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Población estudiada: </a:t>
            </a:r>
            <a:r>
              <a:rPr lang="es-ES_tradnl" sz="2000" b="1" dirty="0">
                <a:latin typeface="Century Gothic" panose="020B0502020202020204" pitchFamily="34" charset="0"/>
              </a:rPr>
              <a:t>505</a:t>
            </a:r>
            <a:r>
              <a:rPr lang="es-ES_tradnl" sz="2000" dirty="0">
                <a:latin typeface="Century Gothic" panose="020B0502020202020204" pitchFamily="34" charset="0"/>
              </a:rPr>
              <a:t> estudiantes de </a:t>
            </a:r>
            <a:r>
              <a:rPr lang="es-ES_tradnl" sz="2000" b="1" dirty="0">
                <a:latin typeface="Century Gothic" panose="020B0502020202020204" pitchFamily="34" charset="0"/>
              </a:rPr>
              <a:t>primer, segundo y tercer año de medicina</a:t>
            </a:r>
            <a:r>
              <a:rPr lang="es-ES_tradnl" sz="2000" dirty="0">
                <a:latin typeface="Century Gothic" panose="020B0502020202020204" pitchFamily="34" charset="0"/>
              </a:rPr>
              <a:t>.</a:t>
            </a:r>
          </a:p>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Instrumento: Cuestionario validado para medir niveles de estigma.</a:t>
            </a:r>
          </a:p>
          <a:p>
            <a:pPr marL="800100" lvl="1" indent="-342900">
              <a:spcAft>
                <a:spcPts val="600"/>
              </a:spcAft>
              <a:buClr>
                <a:srgbClr val="FF0000"/>
              </a:buClr>
              <a:buFont typeface="Courier New" panose="02070309020205020404" pitchFamily="49" charset="0"/>
              <a:buChar char="o"/>
            </a:pPr>
            <a:r>
              <a:rPr lang="es-ES_tradnl" sz="2000" u="sng" dirty="0">
                <a:latin typeface="Century Gothic" panose="020B0502020202020204" pitchFamily="34" charset="0"/>
              </a:rPr>
              <a:t>Prueba Piloto</a:t>
            </a:r>
            <a:r>
              <a:rPr lang="es-ES_tradnl" sz="2000" dirty="0">
                <a:latin typeface="Century Gothic" panose="020B0502020202020204" pitchFamily="34" charset="0"/>
              </a:rPr>
              <a:t>: Se realizó una prueba piloto con estudiantes de otras facultades de la UNMSM para evaluar la claridad y relevancia de las preguntas.</a:t>
            </a:r>
          </a:p>
          <a:p>
            <a:pPr marL="800100" lvl="1" indent="-342900">
              <a:spcAft>
                <a:spcPts val="600"/>
              </a:spcAft>
              <a:buClr>
                <a:srgbClr val="FF0000"/>
              </a:buClr>
              <a:buFont typeface="Courier New" panose="02070309020205020404" pitchFamily="49" charset="0"/>
              <a:buChar char="o"/>
            </a:pPr>
            <a:r>
              <a:rPr lang="es-ES_tradnl" sz="2000" u="sng" dirty="0">
                <a:latin typeface="Century Gothic" panose="020B0502020202020204" pitchFamily="34" charset="0"/>
              </a:rPr>
              <a:t>Escala Likert</a:t>
            </a:r>
            <a:r>
              <a:rPr lang="es-ES_tradnl" sz="2000" dirty="0">
                <a:latin typeface="Century Gothic" panose="020B0502020202020204" pitchFamily="34" charset="0"/>
              </a:rPr>
              <a:t>: El cuestionario utilizó una escala tipo Likert de cuatro categorías (totalmente en desacuerdo, en desacuerdo, de acuerdo y totalmente de acuerdo).</a:t>
            </a:r>
          </a:p>
          <a:p>
            <a:pPr marL="800100" lvl="1" indent="-342900">
              <a:spcAft>
                <a:spcPts val="600"/>
              </a:spcAft>
              <a:buClr>
                <a:srgbClr val="FF0000"/>
              </a:buClr>
              <a:buFont typeface="Courier New" panose="02070309020205020404" pitchFamily="49" charset="0"/>
              <a:buChar char="o"/>
            </a:pPr>
            <a:r>
              <a:rPr lang="es-ES_tradnl" sz="2000" u="sng" dirty="0">
                <a:latin typeface="Century Gothic" panose="020B0502020202020204" pitchFamily="34" charset="0"/>
              </a:rPr>
              <a:t>Confiabilidad del instrumento</a:t>
            </a:r>
            <a:r>
              <a:rPr lang="es-ES_tradnl" sz="2000" dirty="0">
                <a:latin typeface="Century Gothic" panose="020B0502020202020204" pitchFamily="34" charset="0"/>
              </a:rPr>
              <a:t>: Coeficiente alfa de Cronbach 0.90 (alta confiabilidad y sugiere que el instrumento es adecuado para medir el estigma hacia la TB).</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Nora Reyes et al. El estigma frente a la tuberculosis en estudiantes de la facultad de medicina de una universidad pública. </a:t>
            </a:r>
            <a:r>
              <a:rPr lang="es-PE" sz="1200" i="1" dirty="0">
                <a:solidFill>
                  <a:srgbClr val="FFFFFF"/>
                </a:solidFill>
                <a:effectLst/>
                <a:latin typeface="Helvetica" pitchFamily="2" charset="0"/>
                <a:hlinkClick r:id="rId2"/>
              </a:rPr>
              <a:t>http://dx.doi.org/10.15381/anales.v79i3.15315</a:t>
            </a:r>
            <a:endParaRPr lang="es-PE" sz="1200" dirty="0">
              <a:solidFill>
                <a:srgbClr val="FFFFFF"/>
              </a:solidFill>
              <a:effectLst/>
              <a:latin typeface="Helvetica" pitchFamily="2" charset="0"/>
            </a:endParaRPr>
          </a:p>
        </p:txBody>
      </p:sp>
    </p:spTree>
    <p:extLst>
      <p:ext uri="{BB962C8B-B14F-4D97-AF65-F5344CB8AC3E}">
        <p14:creationId xmlns:p14="http://schemas.microsoft.com/office/powerpoint/2010/main" val="79516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Resultados clave</a:t>
            </a:r>
          </a:p>
          <a:p>
            <a:pPr marL="0" lvl="0" indent="0" algn="r" defTabSz="914400">
              <a:lnSpc>
                <a:spcPct val="100000"/>
              </a:lnSpc>
              <a:spcBef>
                <a:spcPts val="600"/>
              </a:spcBef>
              <a:spcAft>
                <a:spcPts val="600"/>
              </a:spcAft>
              <a:buClr>
                <a:srgbClr val="FF0000"/>
              </a:buClr>
              <a:buNone/>
            </a:pPr>
            <a:endParaRPr lang="es-ES_tradnl" sz="1400" dirty="0">
              <a:solidFill>
                <a:srgbClr val="A5A5A5">
                  <a:lumMod val="50000"/>
                </a:srgbClr>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400110"/>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Distribución del Estigma:</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Nora Reyes et al. El estigma frente a la tuberculosis en estudiantes de la facultad de medicina de una universidad pública. </a:t>
            </a:r>
            <a:r>
              <a:rPr lang="es-PE" sz="1200" i="1" dirty="0">
                <a:solidFill>
                  <a:srgbClr val="FFFFFF"/>
                </a:solidFill>
                <a:effectLst/>
                <a:latin typeface="Helvetica" pitchFamily="2" charset="0"/>
                <a:hlinkClick r:id="rId2"/>
              </a:rPr>
              <a:t>http://dx.doi.org/10.15381/anales.v79i3.15315</a:t>
            </a:r>
            <a:endParaRPr lang="es-PE" sz="1200" dirty="0">
              <a:solidFill>
                <a:srgbClr val="FFFFFF"/>
              </a:solidFill>
              <a:effectLst/>
              <a:latin typeface="Helvetica" pitchFamily="2" charset="0"/>
            </a:endParaRPr>
          </a:p>
        </p:txBody>
      </p:sp>
      <p:pic>
        <p:nvPicPr>
          <p:cNvPr id="8" name="Imagen 7">
            <a:extLst>
              <a:ext uri="{FF2B5EF4-FFF2-40B4-BE49-F238E27FC236}">
                <a16:creationId xmlns:a16="http://schemas.microsoft.com/office/drawing/2014/main" id="{70A5F818-3CF7-D510-54C8-A3547235E494}"/>
              </a:ext>
            </a:extLst>
          </p:cNvPr>
          <p:cNvPicPr>
            <a:picLocks noChangeAspect="1"/>
          </p:cNvPicPr>
          <p:nvPr/>
        </p:nvPicPr>
        <p:blipFill rotWithShape="1">
          <a:blip r:embed="rId3"/>
          <a:srcRect l="10164" b="8730"/>
          <a:stretch/>
        </p:blipFill>
        <p:spPr>
          <a:xfrm>
            <a:off x="4383373" y="2311861"/>
            <a:ext cx="3080456" cy="2353028"/>
          </a:xfrm>
          <a:prstGeom prst="rect">
            <a:avLst/>
          </a:prstGeom>
        </p:spPr>
      </p:pic>
      <p:sp>
        <p:nvSpPr>
          <p:cNvPr id="11" name="CuadroTexto 10">
            <a:extLst>
              <a:ext uri="{FF2B5EF4-FFF2-40B4-BE49-F238E27FC236}">
                <a16:creationId xmlns:a16="http://schemas.microsoft.com/office/drawing/2014/main" id="{7A1676FB-67AF-62E2-C186-20383193C03F}"/>
              </a:ext>
            </a:extLst>
          </p:cNvPr>
          <p:cNvSpPr txBox="1"/>
          <p:nvPr/>
        </p:nvSpPr>
        <p:spPr>
          <a:xfrm>
            <a:off x="6380710" y="3576617"/>
            <a:ext cx="749397" cy="369332"/>
          </a:xfrm>
          <a:prstGeom prst="rect">
            <a:avLst/>
          </a:prstGeom>
          <a:noFill/>
        </p:spPr>
        <p:txBody>
          <a:bodyPr wrap="square">
            <a:spAutoFit/>
          </a:bodyPr>
          <a:lstStyle/>
          <a:p>
            <a:r>
              <a:rPr lang="es-ES_tradnl" sz="1800" b="1" dirty="0">
                <a:solidFill>
                  <a:schemeClr val="bg1"/>
                </a:solidFill>
                <a:latin typeface="Century Gothic" panose="020B0502020202020204" pitchFamily="34" charset="0"/>
              </a:rPr>
              <a:t>39%</a:t>
            </a:r>
            <a:endParaRPr lang="es-ES_tradnl" b="1" dirty="0">
              <a:solidFill>
                <a:schemeClr val="bg1"/>
              </a:solidFill>
            </a:endParaRPr>
          </a:p>
        </p:txBody>
      </p:sp>
      <p:sp>
        <p:nvSpPr>
          <p:cNvPr id="13" name="CuadroTexto 12">
            <a:extLst>
              <a:ext uri="{FF2B5EF4-FFF2-40B4-BE49-F238E27FC236}">
                <a16:creationId xmlns:a16="http://schemas.microsoft.com/office/drawing/2014/main" id="{BC8B1EB6-85DE-6A53-AE5E-ADD3CA8BC9BC}"/>
              </a:ext>
            </a:extLst>
          </p:cNvPr>
          <p:cNvSpPr txBox="1"/>
          <p:nvPr/>
        </p:nvSpPr>
        <p:spPr>
          <a:xfrm>
            <a:off x="4662311" y="3256956"/>
            <a:ext cx="1049867" cy="369332"/>
          </a:xfrm>
          <a:prstGeom prst="rect">
            <a:avLst/>
          </a:prstGeom>
          <a:noFill/>
        </p:spPr>
        <p:txBody>
          <a:bodyPr wrap="square">
            <a:spAutoFit/>
          </a:bodyPr>
          <a:lstStyle/>
          <a:p>
            <a:pPr marL="11113" lvl="1" algn="ctr">
              <a:spcAft>
                <a:spcPts val="600"/>
              </a:spcAft>
              <a:buClr>
                <a:srgbClr val="FF0000"/>
              </a:buClr>
            </a:pPr>
            <a:r>
              <a:rPr lang="es-ES_tradnl" sz="1800" b="1" dirty="0">
                <a:latin typeface="Century Gothic" panose="020B0502020202020204" pitchFamily="34" charset="0"/>
              </a:rPr>
              <a:t>38%</a:t>
            </a:r>
          </a:p>
        </p:txBody>
      </p:sp>
      <p:sp>
        <p:nvSpPr>
          <p:cNvPr id="15" name="CuadroTexto 14">
            <a:extLst>
              <a:ext uri="{FF2B5EF4-FFF2-40B4-BE49-F238E27FC236}">
                <a16:creationId xmlns:a16="http://schemas.microsoft.com/office/drawing/2014/main" id="{954808C5-B77D-B4E7-785A-1CFEA65426D3}"/>
              </a:ext>
            </a:extLst>
          </p:cNvPr>
          <p:cNvSpPr txBox="1"/>
          <p:nvPr/>
        </p:nvSpPr>
        <p:spPr>
          <a:xfrm>
            <a:off x="2921185" y="3303709"/>
            <a:ext cx="1941688" cy="369332"/>
          </a:xfrm>
          <a:prstGeom prst="rect">
            <a:avLst/>
          </a:prstGeom>
          <a:noFill/>
        </p:spPr>
        <p:txBody>
          <a:bodyPr wrap="square">
            <a:spAutoFit/>
          </a:bodyPr>
          <a:lstStyle/>
          <a:p>
            <a:r>
              <a:rPr lang="es-ES_tradnl" sz="1800" dirty="0">
                <a:latin typeface="Century Gothic" panose="020B0502020202020204" pitchFamily="34" charset="0"/>
              </a:rPr>
              <a:t>leve estigma</a:t>
            </a:r>
            <a:endParaRPr lang="es-ES_tradnl" dirty="0"/>
          </a:p>
        </p:txBody>
      </p:sp>
      <p:sp>
        <p:nvSpPr>
          <p:cNvPr id="17" name="CuadroTexto 16">
            <a:extLst>
              <a:ext uri="{FF2B5EF4-FFF2-40B4-BE49-F238E27FC236}">
                <a16:creationId xmlns:a16="http://schemas.microsoft.com/office/drawing/2014/main" id="{D98901A1-7E13-8A43-A09E-37808BA78D88}"/>
              </a:ext>
            </a:extLst>
          </p:cNvPr>
          <p:cNvSpPr txBox="1"/>
          <p:nvPr/>
        </p:nvSpPr>
        <p:spPr>
          <a:xfrm>
            <a:off x="6886837" y="4291116"/>
            <a:ext cx="3172178" cy="369332"/>
          </a:xfrm>
          <a:prstGeom prst="rect">
            <a:avLst/>
          </a:prstGeom>
          <a:noFill/>
        </p:spPr>
        <p:txBody>
          <a:bodyPr wrap="square">
            <a:spAutoFit/>
          </a:bodyPr>
          <a:lstStyle/>
          <a:p>
            <a:r>
              <a:rPr lang="es-ES_tradnl" sz="1800" dirty="0">
                <a:latin typeface="Century Gothic" panose="020B0502020202020204" pitchFamily="34" charset="0"/>
              </a:rPr>
              <a:t>moderado/gran estigma</a:t>
            </a:r>
            <a:endParaRPr lang="es-ES_tradnl" dirty="0"/>
          </a:p>
        </p:txBody>
      </p:sp>
      <p:sp>
        <p:nvSpPr>
          <p:cNvPr id="18" name="CuadroTexto 17">
            <a:extLst>
              <a:ext uri="{FF2B5EF4-FFF2-40B4-BE49-F238E27FC236}">
                <a16:creationId xmlns:a16="http://schemas.microsoft.com/office/drawing/2014/main" id="{DA8CBDB8-DFB2-4B85-C563-304BF3D549ED}"/>
              </a:ext>
            </a:extLst>
          </p:cNvPr>
          <p:cNvSpPr txBox="1"/>
          <p:nvPr/>
        </p:nvSpPr>
        <p:spPr>
          <a:xfrm>
            <a:off x="5519562" y="2722506"/>
            <a:ext cx="1049867" cy="369332"/>
          </a:xfrm>
          <a:prstGeom prst="rect">
            <a:avLst/>
          </a:prstGeom>
          <a:noFill/>
        </p:spPr>
        <p:txBody>
          <a:bodyPr wrap="square">
            <a:spAutoFit/>
          </a:bodyPr>
          <a:lstStyle/>
          <a:p>
            <a:pPr marL="11113" lvl="1" algn="ctr">
              <a:spcAft>
                <a:spcPts val="600"/>
              </a:spcAft>
              <a:buClr>
                <a:srgbClr val="FF0000"/>
              </a:buClr>
            </a:pPr>
            <a:r>
              <a:rPr lang="es-ES_tradnl" sz="1800" b="1" dirty="0">
                <a:latin typeface="Century Gothic" panose="020B0502020202020204" pitchFamily="34" charset="0"/>
              </a:rPr>
              <a:t>23%</a:t>
            </a:r>
          </a:p>
        </p:txBody>
      </p:sp>
      <p:sp>
        <p:nvSpPr>
          <p:cNvPr id="20" name="CuadroTexto 19">
            <a:extLst>
              <a:ext uri="{FF2B5EF4-FFF2-40B4-BE49-F238E27FC236}">
                <a16:creationId xmlns:a16="http://schemas.microsoft.com/office/drawing/2014/main" id="{ABF899F6-8471-912E-9B08-368506D81B04}"/>
              </a:ext>
            </a:extLst>
          </p:cNvPr>
          <p:cNvSpPr txBox="1"/>
          <p:nvPr/>
        </p:nvSpPr>
        <p:spPr>
          <a:xfrm>
            <a:off x="6380710" y="2397004"/>
            <a:ext cx="1569156" cy="369332"/>
          </a:xfrm>
          <a:prstGeom prst="rect">
            <a:avLst/>
          </a:prstGeom>
          <a:noFill/>
        </p:spPr>
        <p:txBody>
          <a:bodyPr wrap="square">
            <a:spAutoFit/>
          </a:bodyPr>
          <a:lstStyle/>
          <a:p>
            <a:r>
              <a:rPr lang="es-ES_tradnl" sz="1800" dirty="0">
                <a:latin typeface="Century Gothic" panose="020B0502020202020204" pitchFamily="34" charset="0"/>
              </a:rPr>
              <a:t>sin estigma</a:t>
            </a:r>
            <a:endParaRPr lang="es-ES_tradnl" dirty="0"/>
          </a:p>
        </p:txBody>
      </p:sp>
    </p:spTree>
    <p:extLst>
      <p:ext uri="{BB962C8B-B14F-4D97-AF65-F5344CB8AC3E}">
        <p14:creationId xmlns:p14="http://schemas.microsoft.com/office/powerpoint/2010/main" val="2173558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CuadroTexto 8">
            <a:extLst>
              <a:ext uri="{FF2B5EF4-FFF2-40B4-BE49-F238E27FC236}">
                <a16:creationId xmlns:a16="http://schemas.microsoft.com/office/drawing/2014/main" id="{D616AF10-CC96-EDAB-276F-10A09C8BC10C}"/>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Nora Reyes et al. El estigma frente a la tuberculosis en estudiantes de la facultad de medicina de una universidad pública. </a:t>
            </a:r>
            <a:r>
              <a:rPr lang="es-PE" sz="1200" i="1" dirty="0">
                <a:solidFill>
                  <a:srgbClr val="FFFFFF"/>
                </a:solidFill>
                <a:effectLst/>
                <a:latin typeface="Helvetica" pitchFamily="2" charset="0"/>
                <a:hlinkClick r:id="rId2"/>
              </a:rPr>
              <a:t>http://dx.doi.org/10.15381/anales.v79i3.15315</a:t>
            </a:r>
            <a:endParaRPr lang="es-PE" sz="1200" dirty="0">
              <a:solidFill>
                <a:srgbClr val="FFFFFF"/>
              </a:solidFill>
              <a:effectLst/>
              <a:latin typeface="Helvetica" pitchFamily="2" charset="0"/>
            </a:endParaRPr>
          </a:p>
        </p:txBody>
      </p:sp>
      <p:pic>
        <p:nvPicPr>
          <p:cNvPr id="12" name="Imagen 11">
            <a:extLst>
              <a:ext uri="{FF2B5EF4-FFF2-40B4-BE49-F238E27FC236}">
                <a16:creationId xmlns:a16="http://schemas.microsoft.com/office/drawing/2014/main" id="{3E355929-D17B-4F3B-3EE8-C1FFD95AFD0A}"/>
              </a:ext>
            </a:extLst>
          </p:cNvPr>
          <p:cNvPicPr>
            <a:picLocks noChangeAspect="1"/>
          </p:cNvPicPr>
          <p:nvPr/>
        </p:nvPicPr>
        <p:blipFill rotWithShape="1">
          <a:blip r:embed="rId3"/>
          <a:srcRect l="6267" r="3450" b="38857"/>
          <a:stretch/>
        </p:blipFill>
        <p:spPr>
          <a:xfrm>
            <a:off x="2472533" y="857647"/>
            <a:ext cx="7234399" cy="5828995"/>
          </a:xfrm>
          <a:prstGeom prst="rect">
            <a:avLst/>
          </a:prstGeom>
        </p:spPr>
      </p:pic>
      <p:sp>
        <p:nvSpPr>
          <p:cNvPr id="19" name="Content Placeholder 2">
            <a:extLst>
              <a:ext uri="{FF2B5EF4-FFF2-40B4-BE49-F238E27FC236}">
                <a16:creationId xmlns:a16="http://schemas.microsoft.com/office/drawing/2014/main" id="{04564CF5-F3C0-E070-1D0D-89286AF6C371}"/>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Resultados clave</a:t>
            </a:r>
          </a:p>
          <a:p>
            <a:pPr marL="0" lv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continuación</a:t>
            </a:r>
          </a:p>
        </p:txBody>
      </p:sp>
    </p:spTree>
    <p:extLst>
      <p:ext uri="{BB962C8B-B14F-4D97-AF65-F5344CB8AC3E}">
        <p14:creationId xmlns:p14="http://schemas.microsoft.com/office/powerpoint/2010/main" val="1972183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Resultados clave</a:t>
            </a:r>
          </a:p>
          <a:p>
            <a:pPr marL="0" lv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continuación</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Nora Reyes et al. El estigma frente a la tuberculosis en estudiantes de la facultad de medicina de una universidad pública. </a:t>
            </a:r>
            <a:r>
              <a:rPr lang="es-PE" sz="1200" i="1" dirty="0">
                <a:solidFill>
                  <a:srgbClr val="FFFFFF"/>
                </a:solidFill>
                <a:effectLst/>
                <a:latin typeface="Helvetica" pitchFamily="2" charset="0"/>
                <a:hlinkClick r:id="rId2"/>
              </a:rPr>
              <a:t>http://dx.doi.org/10.15381/anales.v79i3.15315</a:t>
            </a:r>
            <a:endParaRPr lang="es-PE" sz="1200" dirty="0">
              <a:solidFill>
                <a:srgbClr val="FFFFFF"/>
              </a:solidFill>
              <a:effectLst/>
              <a:latin typeface="Helvetica" pitchFamily="2" charset="0"/>
            </a:endParaRPr>
          </a:p>
        </p:txBody>
      </p:sp>
      <p:grpSp>
        <p:nvGrpSpPr>
          <p:cNvPr id="16" name="Grupo 15">
            <a:extLst>
              <a:ext uri="{FF2B5EF4-FFF2-40B4-BE49-F238E27FC236}">
                <a16:creationId xmlns:a16="http://schemas.microsoft.com/office/drawing/2014/main" id="{A676AB47-0A66-4067-B950-1ECEAEDBF764}"/>
              </a:ext>
            </a:extLst>
          </p:cNvPr>
          <p:cNvGrpSpPr/>
          <p:nvPr/>
        </p:nvGrpSpPr>
        <p:grpSpPr>
          <a:xfrm>
            <a:off x="2485068" y="845939"/>
            <a:ext cx="7234399" cy="4696869"/>
            <a:chOff x="6090074" y="879807"/>
            <a:chExt cx="5593925" cy="3330832"/>
          </a:xfrm>
        </p:grpSpPr>
        <p:pic>
          <p:nvPicPr>
            <p:cNvPr id="17" name="Imagen 16">
              <a:extLst>
                <a:ext uri="{FF2B5EF4-FFF2-40B4-BE49-F238E27FC236}">
                  <a16:creationId xmlns:a16="http://schemas.microsoft.com/office/drawing/2014/main" id="{F2589298-9763-D99B-711E-1826561F7401}"/>
                </a:ext>
              </a:extLst>
            </p:cNvPr>
            <p:cNvPicPr>
              <a:picLocks noChangeAspect="1"/>
            </p:cNvPicPr>
            <p:nvPr/>
          </p:nvPicPr>
          <p:blipFill rotWithShape="1">
            <a:blip r:embed="rId3"/>
            <a:srcRect l="6659" r="3058" b="94471"/>
            <a:stretch/>
          </p:blipFill>
          <p:spPr>
            <a:xfrm>
              <a:off x="6096000" y="879807"/>
              <a:ext cx="5587999" cy="407125"/>
            </a:xfrm>
            <a:prstGeom prst="rect">
              <a:avLst/>
            </a:prstGeom>
          </p:spPr>
        </p:pic>
        <p:pic>
          <p:nvPicPr>
            <p:cNvPr id="18" name="Imagen 17">
              <a:extLst>
                <a:ext uri="{FF2B5EF4-FFF2-40B4-BE49-F238E27FC236}">
                  <a16:creationId xmlns:a16="http://schemas.microsoft.com/office/drawing/2014/main" id="{612F8027-A83F-A347-0B84-322EAC617A99}"/>
                </a:ext>
              </a:extLst>
            </p:cNvPr>
            <p:cNvPicPr>
              <a:picLocks noChangeAspect="1"/>
            </p:cNvPicPr>
            <p:nvPr/>
          </p:nvPicPr>
          <p:blipFill rotWithShape="1">
            <a:blip r:embed="rId3"/>
            <a:srcRect l="6659" t="60296" r="3058"/>
            <a:stretch/>
          </p:blipFill>
          <p:spPr>
            <a:xfrm>
              <a:off x="6090074" y="1286932"/>
              <a:ext cx="5587999" cy="2923707"/>
            </a:xfrm>
            <a:prstGeom prst="rect">
              <a:avLst/>
            </a:prstGeom>
          </p:spPr>
        </p:pic>
      </p:grpSp>
    </p:spTree>
    <p:extLst>
      <p:ext uri="{BB962C8B-B14F-4D97-AF65-F5344CB8AC3E}">
        <p14:creationId xmlns:p14="http://schemas.microsoft.com/office/powerpoint/2010/main" val="1848512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Análisis de los resultados clave</a:t>
            </a:r>
          </a:p>
          <a:p>
            <a:pPr marL="0" lv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continuación</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Nora Reyes et al. El estigma frente a la tuberculosis en estudiantes de la facultad de medicina de una universidad pública. </a:t>
            </a:r>
            <a:r>
              <a:rPr lang="es-PE" sz="1200" i="1" dirty="0">
                <a:solidFill>
                  <a:srgbClr val="FFFFFF"/>
                </a:solidFill>
                <a:effectLst/>
                <a:latin typeface="Helvetica" pitchFamily="2" charset="0"/>
                <a:hlinkClick r:id="rId2"/>
              </a:rPr>
              <a:t>http://dx.doi.org/10.15381/anales.v79i3.15315</a:t>
            </a:r>
            <a:endParaRPr lang="es-PE" sz="1200" dirty="0">
              <a:solidFill>
                <a:srgbClr val="FFFFFF"/>
              </a:solidFill>
              <a:effectLst/>
              <a:latin typeface="Helvetica" pitchFamily="2" charset="0"/>
            </a:endParaRPr>
          </a:p>
        </p:txBody>
      </p:sp>
      <p:sp>
        <p:nvSpPr>
          <p:cNvPr id="2" name="CuadroTexto 1">
            <a:extLst>
              <a:ext uri="{FF2B5EF4-FFF2-40B4-BE49-F238E27FC236}">
                <a16:creationId xmlns:a16="http://schemas.microsoft.com/office/drawing/2014/main" id="{583A7181-7127-91C2-1352-A35CFE2531E1}"/>
              </a:ext>
            </a:extLst>
          </p:cNvPr>
          <p:cNvSpPr txBox="1"/>
          <p:nvPr/>
        </p:nvSpPr>
        <p:spPr>
          <a:xfrm>
            <a:off x="1745737" y="1420447"/>
            <a:ext cx="8700525" cy="2708434"/>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solidFill>
                  <a:srgbClr val="0000FF"/>
                </a:solidFill>
                <a:latin typeface="Century Gothic" panose="020B0502020202020204" pitchFamily="34" charset="0"/>
              </a:rPr>
              <a:t>Implicaciones del estigma</a:t>
            </a:r>
          </a:p>
          <a:p>
            <a:pPr marL="854075" lvl="1" indent="-396875">
              <a:spcAft>
                <a:spcPts val="600"/>
              </a:spcAft>
              <a:buClr>
                <a:srgbClr val="FF0000"/>
              </a:buClr>
              <a:buFont typeface="+mj-lt"/>
              <a:buAutoNum type="arabicPeriod"/>
            </a:pPr>
            <a:r>
              <a:rPr lang="es-ES_tradnl" sz="2000" b="1" dirty="0">
                <a:latin typeface="Century Gothic" panose="020B0502020202020204" pitchFamily="34" charset="0"/>
              </a:rPr>
              <a:t>Barreras al acceso a la atención médica</a:t>
            </a:r>
            <a:endParaRPr lang="es-ES_tradnl" sz="2000" dirty="0">
              <a:latin typeface="Century Gothic" panose="020B0502020202020204" pitchFamily="34" charset="0"/>
            </a:endParaRPr>
          </a:p>
          <a:p>
            <a:pPr marL="854075" lvl="1">
              <a:spcAft>
                <a:spcPts val="600"/>
              </a:spcAft>
              <a:buClr>
                <a:srgbClr val="FF0000"/>
              </a:buClr>
            </a:pPr>
            <a:r>
              <a:rPr lang="es-ES_tradnl" sz="2000" dirty="0">
                <a:latin typeface="Century Gothic" panose="020B0502020202020204" pitchFamily="34" charset="0"/>
              </a:rPr>
              <a:t>El estigma puede llevar a que los futuros profesionales de la salud no reconozcan la TB como una enfermedad común y tratable, lo que podría resultar en una </a:t>
            </a:r>
            <a:r>
              <a:rPr lang="es-ES_tradnl" sz="2000" u="sng" dirty="0">
                <a:latin typeface="Century Gothic" panose="020B0502020202020204" pitchFamily="34" charset="0"/>
              </a:rPr>
              <a:t>demora en el diagnóstico y tratamiento </a:t>
            </a:r>
            <a:r>
              <a:rPr lang="es-ES_tradnl" sz="2000" dirty="0">
                <a:latin typeface="Century Gothic" panose="020B0502020202020204" pitchFamily="34" charset="0"/>
              </a:rPr>
              <a:t>de pacientes reales en sus futuras prácticas. El estigma social es uno de los principales factores que afectan la decisión de buscar atención médica.</a:t>
            </a:r>
          </a:p>
        </p:txBody>
      </p:sp>
    </p:spTree>
    <p:extLst>
      <p:ext uri="{BB962C8B-B14F-4D97-AF65-F5344CB8AC3E}">
        <p14:creationId xmlns:p14="http://schemas.microsoft.com/office/powerpoint/2010/main" val="1055851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Análisis de los resultados clave</a:t>
            </a:r>
          </a:p>
          <a:p>
            <a:pPr marL="0" lv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continuación</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Nora Reyes et al. El estigma frente a la tuberculosis en estudiantes de la facultad de medicina de una universidad pública. </a:t>
            </a:r>
            <a:r>
              <a:rPr lang="es-PE" sz="1200" i="1" dirty="0">
                <a:solidFill>
                  <a:srgbClr val="FFFFFF"/>
                </a:solidFill>
                <a:effectLst/>
                <a:latin typeface="Helvetica" pitchFamily="2" charset="0"/>
                <a:hlinkClick r:id="rId2"/>
              </a:rPr>
              <a:t>http://dx.doi.org/10.15381/anales.v79i3.15315</a:t>
            </a:r>
            <a:endParaRPr lang="es-PE" sz="1200" dirty="0">
              <a:solidFill>
                <a:srgbClr val="FFFFFF"/>
              </a:solidFill>
              <a:effectLst/>
              <a:latin typeface="Helvetica" pitchFamily="2" charset="0"/>
            </a:endParaRPr>
          </a:p>
        </p:txBody>
      </p:sp>
      <p:sp>
        <p:nvSpPr>
          <p:cNvPr id="2" name="CuadroTexto 1">
            <a:extLst>
              <a:ext uri="{FF2B5EF4-FFF2-40B4-BE49-F238E27FC236}">
                <a16:creationId xmlns:a16="http://schemas.microsoft.com/office/drawing/2014/main" id="{583A7181-7127-91C2-1352-A35CFE2531E1}"/>
              </a:ext>
            </a:extLst>
          </p:cNvPr>
          <p:cNvSpPr txBox="1"/>
          <p:nvPr/>
        </p:nvSpPr>
        <p:spPr>
          <a:xfrm>
            <a:off x="1745737" y="1420447"/>
            <a:ext cx="8700525" cy="5016758"/>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solidFill>
                  <a:srgbClr val="0000FF"/>
                </a:solidFill>
                <a:latin typeface="Century Gothic" panose="020B0502020202020204" pitchFamily="34" charset="0"/>
              </a:rPr>
              <a:t>Implicaciones del estigma</a:t>
            </a:r>
          </a:p>
          <a:p>
            <a:pPr marL="854075" lvl="1" indent="-396875">
              <a:spcAft>
                <a:spcPts val="600"/>
              </a:spcAft>
              <a:buClr>
                <a:schemeClr val="bg1">
                  <a:lumMod val="75000"/>
                </a:schemeClr>
              </a:buClr>
              <a:buFont typeface="+mj-lt"/>
              <a:buAutoNum type="arabicPeriod"/>
            </a:pPr>
            <a:r>
              <a:rPr lang="es-ES_tradnl" sz="2000" b="1" dirty="0">
                <a:solidFill>
                  <a:schemeClr val="bg1">
                    <a:lumMod val="75000"/>
                  </a:schemeClr>
                </a:solidFill>
                <a:latin typeface="Century Gothic" panose="020B0502020202020204" pitchFamily="34" charset="0"/>
              </a:rPr>
              <a:t>Barreras al acceso a la atención médica</a:t>
            </a:r>
            <a:endParaRPr lang="es-ES_tradnl" sz="2000" dirty="0">
              <a:solidFill>
                <a:schemeClr val="bg1">
                  <a:lumMod val="75000"/>
                </a:schemeClr>
              </a:solidFill>
              <a:latin typeface="Century Gothic" panose="020B0502020202020204" pitchFamily="34" charset="0"/>
            </a:endParaRPr>
          </a:p>
          <a:p>
            <a:pPr marL="854075" lvl="1">
              <a:spcAft>
                <a:spcPts val="600"/>
              </a:spcAft>
              <a:buClr>
                <a:srgbClr val="FF0000"/>
              </a:buClr>
            </a:pPr>
            <a:r>
              <a:rPr lang="es-ES_tradnl" sz="2000" dirty="0">
                <a:solidFill>
                  <a:schemeClr val="bg1">
                    <a:lumMod val="75000"/>
                  </a:schemeClr>
                </a:solidFill>
                <a:latin typeface="Century Gothic" panose="020B0502020202020204" pitchFamily="34" charset="0"/>
              </a:rPr>
              <a:t>El estigma puede llevar a que los futuros profesionales de la salud no reconozcan la TB como una enfermedad común y tratable, lo que podría resultar en una </a:t>
            </a:r>
            <a:r>
              <a:rPr lang="es-ES_tradnl" sz="2000" u="sng" dirty="0">
                <a:solidFill>
                  <a:schemeClr val="bg1">
                    <a:lumMod val="75000"/>
                  </a:schemeClr>
                </a:solidFill>
                <a:latin typeface="Century Gothic" panose="020B0502020202020204" pitchFamily="34" charset="0"/>
              </a:rPr>
              <a:t>demora en el diagnóstico y tratamiento </a:t>
            </a:r>
            <a:r>
              <a:rPr lang="es-ES_tradnl" sz="2000" dirty="0">
                <a:solidFill>
                  <a:schemeClr val="bg1">
                    <a:lumMod val="75000"/>
                  </a:schemeClr>
                </a:solidFill>
                <a:latin typeface="Century Gothic" panose="020B0502020202020204" pitchFamily="34" charset="0"/>
              </a:rPr>
              <a:t>de pacientes reales en sus futuras prácticas. El estigma social es uno de los principales factores que afectan la decisión de buscar atención médica.</a:t>
            </a:r>
          </a:p>
          <a:p>
            <a:pPr marL="854075" lvl="1" indent="-396875">
              <a:spcAft>
                <a:spcPts val="600"/>
              </a:spcAft>
              <a:buClr>
                <a:srgbClr val="FF0000"/>
              </a:buClr>
              <a:buFont typeface="+mj-lt"/>
              <a:buAutoNum type="arabicPeriod" startAt="2"/>
            </a:pPr>
            <a:r>
              <a:rPr lang="es-ES_tradnl" sz="2000" b="1" dirty="0">
                <a:latin typeface="Century Gothic" panose="020B0502020202020204" pitchFamily="34" charset="0"/>
              </a:rPr>
              <a:t>Impacto en la relación paciente-profesional</a:t>
            </a:r>
            <a:endParaRPr lang="es-ES_tradnl" sz="2000" dirty="0">
              <a:latin typeface="Century Gothic" panose="020B0502020202020204" pitchFamily="34" charset="0"/>
            </a:endParaRPr>
          </a:p>
          <a:p>
            <a:pPr marL="854075" lvl="1">
              <a:spcAft>
                <a:spcPts val="600"/>
              </a:spcAft>
              <a:buClr>
                <a:srgbClr val="FF0000"/>
              </a:buClr>
            </a:pPr>
            <a:r>
              <a:rPr lang="es-ES_tradnl" sz="2000" dirty="0">
                <a:latin typeface="Century Gothic" panose="020B0502020202020204" pitchFamily="34" charset="0"/>
              </a:rPr>
              <a:t>Un alto nivel de estigma puede afectar negativamente la relación entre los profesionales de la salud y sus pacientes. Los estudiantes que internalizan actitudes estigmatizantes </a:t>
            </a:r>
            <a:r>
              <a:rPr lang="es-ES_tradnl" sz="2000" u="sng" dirty="0">
                <a:latin typeface="Century Gothic" panose="020B0502020202020204" pitchFamily="34" charset="0"/>
              </a:rPr>
              <a:t>pueden ser menos empáticos y comprensivos hacia los pacientes con TB</a:t>
            </a:r>
            <a:r>
              <a:rPr lang="es-ES_tradnl" sz="2000" dirty="0">
                <a:latin typeface="Century Gothic" panose="020B0502020202020204" pitchFamily="34" charset="0"/>
              </a:rPr>
              <a:t>, lo que puede deteriorar la calidad del cuidado brindado.</a:t>
            </a:r>
          </a:p>
        </p:txBody>
      </p:sp>
    </p:spTree>
    <p:extLst>
      <p:ext uri="{BB962C8B-B14F-4D97-AF65-F5344CB8AC3E}">
        <p14:creationId xmlns:p14="http://schemas.microsoft.com/office/powerpoint/2010/main" val="2357528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Análisis de los resultados clave</a:t>
            </a:r>
          </a:p>
          <a:p>
            <a:pPr marL="0" lv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continuación</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Nora Reyes et al. El estigma frente a la tuberculosis en estudiantes de la facultad de medicina de una universidad pública. </a:t>
            </a:r>
            <a:r>
              <a:rPr lang="es-PE" sz="1200" i="1" dirty="0">
                <a:solidFill>
                  <a:srgbClr val="FFFFFF"/>
                </a:solidFill>
                <a:effectLst/>
                <a:latin typeface="Helvetica" pitchFamily="2" charset="0"/>
                <a:hlinkClick r:id="rId2"/>
              </a:rPr>
              <a:t>http://dx.doi.org/10.15381/anales.v79i3.15315</a:t>
            </a:r>
            <a:endParaRPr lang="es-PE" sz="1200" dirty="0">
              <a:solidFill>
                <a:srgbClr val="FFFFFF"/>
              </a:solidFill>
              <a:effectLst/>
              <a:latin typeface="Helvetica" pitchFamily="2" charset="0"/>
            </a:endParaRPr>
          </a:p>
        </p:txBody>
      </p:sp>
      <p:sp>
        <p:nvSpPr>
          <p:cNvPr id="2" name="CuadroTexto 1">
            <a:extLst>
              <a:ext uri="{FF2B5EF4-FFF2-40B4-BE49-F238E27FC236}">
                <a16:creationId xmlns:a16="http://schemas.microsoft.com/office/drawing/2014/main" id="{583A7181-7127-91C2-1352-A35CFE2531E1}"/>
              </a:ext>
            </a:extLst>
          </p:cNvPr>
          <p:cNvSpPr txBox="1"/>
          <p:nvPr/>
        </p:nvSpPr>
        <p:spPr>
          <a:xfrm>
            <a:off x="1745737" y="1420447"/>
            <a:ext cx="8700525" cy="2785378"/>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solidFill>
                  <a:srgbClr val="0000FF"/>
                </a:solidFill>
                <a:latin typeface="Century Gothic" panose="020B0502020202020204" pitchFamily="34" charset="0"/>
              </a:rPr>
              <a:t>Implicaciones del estigma</a:t>
            </a:r>
          </a:p>
          <a:p>
            <a:pPr marL="854075" lvl="1" indent="-396875">
              <a:spcAft>
                <a:spcPts val="600"/>
              </a:spcAft>
              <a:buClr>
                <a:srgbClr val="FF0000"/>
              </a:buClr>
              <a:buFont typeface="+mj-lt"/>
              <a:buAutoNum type="arabicPeriod" startAt="3"/>
            </a:pPr>
            <a:r>
              <a:rPr lang="es-ES_tradnl" sz="2000" b="1" dirty="0">
                <a:latin typeface="Century Gothic" panose="020B0502020202020204" pitchFamily="34" charset="0"/>
              </a:rPr>
              <a:t>Reproducción del estigma en el sistema de salud:</a:t>
            </a:r>
            <a:endParaRPr lang="es-ES_tradnl" sz="2000" dirty="0">
              <a:latin typeface="Century Gothic" panose="020B0502020202020204" pitchFamily="34" charset="0"/>
            </a:endParaRPr>
          </a:p>
          <a:p>
            <a:pPr marL="854075" lvl="1">
              <a:spcAft>
                <a:spcPts val="600"/>
              </a:spcAft>
              <a:buClr>
                <a:srgbClr val="FF0000"/>
              </a:buClr>
            </a:pPr>
            <a:r>
              <a:rPr lang="es-ES_tradnl" sz="2000" dirty="0">
                <a:latin typeface="Century Gothic" panose="020B0502020202020204" pitchFamily="34" charset="0"/>
              </a:rPr>
              <a:t>Si los estudiantes no son educados sobre la naturaleza de la TB y su tratamiento, es probable que </a:t>
            </a:r>
            <a:r>
              <a:rPr lang="es-ES_tradnl" sz="2000" u="sng" dirty="0">
                <a:latin typeface="Century Gothic" panose="020B0502020202020204" pitchFamily="34" charset="0"/>
              </a:rPr>
              <a:t>perpetúen el estigma en su práctica profesional</a:t>
            </a:r>
            <a:r>
              <a:rPr lang="es-ES_tradnl" sz="2000" dirty="0">
                <a:latin typeface="Century Gothic" panose="020B0502020202020204" pitchFamily="34" charset="0"/>
              </a:rPr>
              <a:t>.</a:t>
            </a:r>
          </a:p>
          <a:p>
            <a:pPr marL="854075" lvl="1">
              <a:spcAft>
                <a:spcPts val="600"/>
              </a:spcAft>
              <a:buClr>
                <a:srgbClr val="FF0000"/>
              </a:buClr>
            </a:pPr>
            <a:r>
              <a:rPr lang="es-ES_tradnl" sz="2000" dirty="0">
                <a:latin typeface="Century Gothic" panose="020B0502020202020204" pitchFamily="34" charset="0"/>
              </a:rPr>
              <a:t>Esto puede resultar en un </a:t>
            </a:r>
            <a:r>
              <a:rPr lang="es-ES_tradnl" sz="2000" u="sng" dirty="0">
                <a:latin typeface="Century Gothic" panose="020B0502020202020204" pitchFamily="34" charset="0"/>
              </a:rPr>
              <a:t>ciclo continuo de discriminación y desconfianza</a:t>
            </a:r>
            <a:r>
              <a:rPr lang="es-ES_tradnl" sz="2000" dirty="0">
                <a:latin typeface="Century Gothic" panose="020B0502020202020204" pitchFamily="34" charset="0"/>
              </a:rPr>
              <a:t> hacia los pacientes con TB, lo que afecta su disposición a buscar atención médica.</a:t>
            </a:r>
          </a:p>
        </p:txBody>
      </p:sp>
    </p:spTree>
    <p:extLst>
      <p:ext uri="{BB962C8B-B14F-4D97-AF65-F5344CB8AC3E}">
        <p14:creationId xmlns:p14="http://schemas.microsoft.com/office/powerpoint/2010/main" val="251603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Análisis de los resultados clave</a:t>
            </a:r>
          </a:p>
          <a:p>
            <a:pPr marL="0" lv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continuación</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Nora Reyes et al. El estigma frente a la tuberculosis en estudiantes de la facultad de medicina de una universidad pública. </a:t>
            </a:r>
            <a:r>
              <a:rPr lang="es-PE" sz="1200" i="1" dirty="0">
                <a:solidFill>
                  <a:srgbClr val="FFFFFF"/>
                </a:solidFill>
                <a:effectLst/>
                <a:latin typeface="Helvetica" pitchFamily="2" charset="0"/>
                <a:hlinkClick r:id="rId2"/>
              </a:rPr>
              <a:t>http://dx.doi.org/10.15381/anales.v79i3.15315</a:t>
            </a:r>
            <a:endParaRPr lang="es-PE" sz="1200" dirty="0">
              <a:solidFill>
                <a:srgbClr val="FFFFFF"/>
              </a:solidFill>
              <a:effectLst/>
              <a:latin typeface="Helvetica" pitchFamily="2" charset="0"/>
            </a:endParaRPr>
          </a:p>
        </p:txBody>
      </p:sp>
      <p:sp>
        <p:nvSpPr>
          <p:cNvPr id="2" name="CuadroTexto 1">
            <a:extLst>
              <a:ext uri="{FF2B5EF4-FFF2-40B4-BE49-F238E27FC236}">
                <a16:creationId xmlns:a16="http://schemas.microsoft.com/office/drawing/2014/main" id="{583A7181-7127-91C2-1352-A35CFE2531E1}"/>
              </a:ext>
            </a:extLst>
          </p:cNvPr>
          <p:cNvSpPr txBox="1"/>
          <p:nvPr/>
        </p:nvSpPr>
        <p:spPr>
          <a:xfrm>
            <a:off x="1745737" y="1420447"/>
            <a:ext cx="8700525" cy="4862870"/>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solidFill>
                  <a:srgbClr val="0000FF"/>
                </a:solidFill>
                <a:latin typeface="Century Gothic" panose="020B0502020202020204" pitchFamily="34" charset="0"/>
              </a:rPr>
              <a:t>Implicaciones del estigma</a:t>
            </a:r>
          </a:p>
          <a:p>
            <a:pPr marL="854075" lvl="1" indent="-396875">
              <a:spcAft>
                <a:spcPts val="600"/>
              </a:spcAft>
              <a:buClr>
                <a:schemeClr val="bg1">
                  <a:lumMod val="85000"/>
                </a:schemeClr>
              </a:buClr>
              <a:buFont typeface="+mj-lt"/>
              <a:buAutoNum type="arabicPeriod" startAt="3"/>
            </a:pPr>
            <a:r>
              <a:rPr lang="es-ES_tradnl" sz="2000" b="1" dirty="0">
                <a:solidFill>
                  <a:schemeClr val="bg1">
                    <a:lumMod val="75000"/>
                  </a:schemeClr>
                </a:solidFill>
                <a:latin typeface="Century Gothic" panose="020B0502020202020204" pitchFamily="34" charset="0"/>
              </a:rPr>
              <a:t>Reproducción del estigma en el sistema de salud:</a:t>
            </a:r>
            <a:endParaRPr lang="es-ES_tradnl" sz="2000" dirty="0">
              <a:solidFill>
                <a:schemeClr val="bg1">
                  <a:lumMod val="75000"/>
                </a:schemeClr>
              </a:solidFill>
              <a:latin typeface="Century Gothic" panose="020B0502020202020204" pitchFamily="34" charset="0"/>
            </a:endParaRPr>
          </a:p>
          <a:p>
            <a:pPr marL="854075" lvl="1">
              <a:spcAft>
                <a:spcPts val="600"/>
              </a:spcAft>
              <a:buClr>
                <a:srgbClr val="FF0000"/>
              </a:buClr>
            </a:pPr>
            <a:r>
              <a:rPr lang="es-ES_tradnl" sz="2000" dirty="0">
                <a:solidFill>
                  <a:schemeClr val="bg1">
                    <a:lumMod val="75000"/>
                  </a:schemeClr>
                </a:solidFill>
                <a:latin typeface="Century Gothic" panose="020B0502020202020204" pitchFamily="34" charset="0"/>
              </a:rPr>
              <a:t>Si los estudiantes no son educados sobre la naturaleza de la TB y su tratamiento, es probable que </a:t>
            </a:r>
            <a:r>
              <a:rPr lang="es-ES_tradnl" sz="2000" u="sng" dirty="0">
                <a:solidFill>
                  <a:schemeClr val="bg1">
                    <a:lumMod val="75000"/>
                  </a:schemeClr>
                </a:solidFill>
                <a:latin typeface="Century Gothic" panose="020B0502020202020204" pitchFamily="34" charset="0"/>
              </a:rPr>
              <a:t>perpetúen el estigma en su práctica profesional</a:t>
            </a:r>
            <a:r>
              <a:rPr lang="es-ES_tradnl" sz="2000" dirty="0">
                <a:solidFill>
                  <a:schemeClr val="bg1">
                    <a:lumMod val="75000"/>
                  </a:schemeClr>
                </a:solidFill>
                <a:latin typeface="Century Gothic" panose="020B0502020202020204" pitchFamily="34" charset="0"/>
              </a:rPr>
              <a:t>.</a:t>
            </a:r>
          </a:p>
          <a:p>
            <a:pPr marL="854075" lvl="1">
              <a:spcAft>
                <a:spcPts val="600"/>
              </a:spcAft>
              <a:buClr>
                <a:srgbClr val="FF0000"/>
              </a:buClr>
            </a:pPr>
            <a:r>
              <a:rPr lang="es-ES_tradnl" sz="2000" dirty="0">
                <a:solidFill>
                  <a:schemeClr val="bg1">
                    <a:lumMod val="75000"/>
                  </a:schemeClr>
                </a:solidFill>
                <a:latin typeface="Century Gothic" panose="020B0502020202020204" pitchFamily="34" charset="0"/>
              </a:rPr>
              <a:t>Esto puede resultar en un </a:t>
            </a:r>
            <a:r>
              <a:rPr lang="es-ES_tradnl" sz="2000" u="sng" dirty="0">
                <a:solidFill>
                  <a:schemeClr val="bg1">
                    <a:lumMod val="75000"/>
                  </a:schemeClr>
                </a:solidFill>
                <a:latin typeface="Century Gothic" panose="020B0502020202020204" pitchFamily="34" charset="0"/>
              </a:rPr>
              <a:t>ciclo continuo de discriminación y desconfianza</a:t>
            </a:r>
            <a:r>
              <a:rPr lang="es-ES_tradnl" sz="2000" dirty="0">
                <a:solidFill>
                  <a:schemeClr val="bg1">
                    <a:lumMod val="75000"/>
                  </a:schemeClr>
                </a:solidFill>
                <a:latin typeface="Century Gothic" panose="020B0502020202020204" pitchFamily="34" charset="0"/>
              </a:rPr>
              <a:t> hacia los pacientes con TB, lo que afecta su disposición a buscar atención médica.</a:t>
            </a:r>
          </a:p>
          <a:p>
            <a:pPr marL="914400" lvl="1" indent="-457200">
              <a:spcAft>
                <a:spcPts val="600"/>
              </a:spcAft>
              <a:buClr>
                <a:srgbClr val="FF0000"/>
              </a:buClr>
              <a:buFont typeface="+mj-lt"/>
              <a:buAutoNum type="arabicPeriod" startAt="4"/>
            </a:pPr>
            <a:r>
              <a:rPr lang="es-ES_tradnl" sz="2000" b="1" dirty="0">
                <a:latin typeface="Century Gothic" panose="020B0502020202020204" pitchFamily="34" charset="0"/>
              </a:rPr>
              <a:t>Consecuencias sociales y psicológicas para los pacientes</a:t>
            </a:r>
            <a:endParaRPr lang="es-ES_tradnl" sz="2000" dirty="0">
              <a:latin typeface="Century Gothic" panose="020B0502020202020204" pitchFamily="34" charset="0"/>
            </a:endParaRPr>
          </a:p>
          <a:p>
            <a:pPr marL="854075" lvl="1">
              <a:spcAft>
                <a:spcPts val="600"/>
              </a:spcAft>
              <a:buClr>
                <a:srgbClr val="FF0000"/>
              </a:buClr>
            </a:pPr>
            <a:r>
              <a:rPr lang="es-ES_tradnl" sz="2000" dirty="0">
                <a:latin typeface="Century Gothic" panose="020B0502020202020204" pitchFamily="34" charset="0"/>
              </a:rPr>
              <a:t>El estigma no solo afecta el acceso a servicios médicos, sino que también tiene repercusiones sociales y psicológicas para las personas afectadas por TB.</a:t>
            </a:r>
          </a:p>
          <a:p>
            <a:pPr marL="854075" lvl="1">
              <a:spcAft>
                <a:spcPts val="600"/>
              </a:spcAft>
              <a:buClr>
                <a:srgbClr val="FF0000"/>
              </a:buClr>
            </a:pPr>
            <a:r>
              <a:rPr lang="es-ES_tradnl" sz="2000" u="sng" dirty="0">
                <a:latin typeface="Century Gothic" panose="020B0502020202020204" pitchFamily="34" charset="0"/>
              </a:rPr>
              <a:t>La discriminación puede llevar al aislamiento social, ansiedad y depresión, lo que agrava aún más la situación del paciente</a:t>
            </a:r>
            <a:r>
              <a:rPr lang="es-ES_tradnl" sz="2000" dirty="0">
                <a:latin typeface="Century Gothic" panose="020B0502020202020204" pitchFamily="34" charset="0"/>
              </a:rPr>
              <a:t>.</a:t>
            </a:r>
          </a:p>
        </p:txBody>
      </p:sp>
    </p:spTree>
    <p:extLst>
      <p:ext uri="{BB962C8B-B14F-4D97-AF65-F5344CB8AC3E}">
        <p14:creationId xmlns:p14="http://schemas.microsoft.com/office/powerpoint/2010/main" val="43050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Conclusiones &amp; recomendaciones</a:t>
            </a:r>
          </a:p>
          <a:p>
            <a:pPr marL="0" lvl="0" indent="0" algn="r" defTabSz="914400">
              <a:lnSpc>
                <a:spcPct val="100000"/>
              </a:lnSpc>
              <a:spcBef>
                <a:spcPts val="600"/>
              </a:spcBef>
              <a:spcAft>
                <a:spcPts val="600"/>
              </a:spcAft>
              <a:buClr>
                <a:srgbClr val="FF0000"/>
              </a:buClr>
              <a:buNone/>
            </a:pPr>
            <a:endParaRPr lang="es-ES_tradnl" sz="1400" dirty="0">
              <a:solidFill>
                <a:srgbClr val="A5A5A5">
                  <a:lumMod val="50000"/>
                </a:srgbClr>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1785104"/>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Conclusiones:</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Existe un nivel significativo de estigma hacia la tuberculosis entre estudiantes de medicina.</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Este estigma puede convertirse en una barrera para el acceso a servicios de salud.</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Nora Reyes et al. El estigma frente a la tuberculosis en estudiantes de la facultad de medicina de una universidad pública. </a:t>
            </a:r>
            <a:r>
              <a:rPr lang="es-PE" sz="1200" i="1" dirty="0">
                <a:solidFill>
                  <a:srgbClr val="FFFFFF"/>
                </a:solidFill>
                <a:effectLst/>
                <a:latin typeface="Helvetica" pitchFamily="2" charset="0"/>
                <a:hlinkClick r:id="rId2"/>
              </a:rPr>
              <a:t>http://dx.doi.org/10.15381/anales.v79i3.15315</a:t>
            </a:r>
            <a:endParaRPr lang="es-PE" sz="1200" dirty="0">
              <a:solidFill>
                <a:srgbClr val="FFFFFF"/>
              </a:solidFill>
              <a:effectLst/>
              <a:latin typeface="Helvetica" pitchFamily="2" charset="0"/>
            </a:endParaRPr>
          </a:p>
        </p:txBody>
      </p:sp>
      <p:pic>
        <p:nvPicPr>
          <p:cNvPr id="3" name="Imagen 2">
            <a:extLst>
              <a:ext uri="{FF2B5EF4-FFF2-40B4-BE49-F238E27FC236}">
                <a16:creationId xmlns:a16="http://schemas.microsoft.com/office/drawing/2014/main" id="{0BBC8ED5-9068-21CE-3898-B02088BBBCB8}"/>
              </a:ext>
            </a:extLst>
          </p:cNvPr>
          <p:cNvPicPr>
            <a:picLocks noChangeAspect="1"/>
          </p:cNvPicPr>
          <p:nvPr/>
        </p:nvPicPr>
        <p:blipFill>
          <a:blip r:embed="rId3"/>
          <a:stretch>
            <a:fillRect/>
          </a:stretch>
        </p:blipFill>
        <p:spPr>
          <a:xfrm>
            <a:off x="4377926" y="3465513"/>
            <a:ext cx="3436148" cy="2987954"/>
          </a:xfrm>
          <a:prstGeom prst="rect">
            <a:avLst/>
          </a:prstGeom>
        </p:spPr>
      </p:pic>
      <p:sp>
        <p:nvSpPr>
          <p:cNvPr id="5" name="CuadroTexto 4">
            <a:extLst>
              <a:ext uri="{FF2B5EF4-FFF2-40B4-BE49-F238E27FC236}">
                <a16:creationId xmlns:a16="http://schemas.microsoft.com/office/drawing/2014/main" id="{9894D04E-61C5-C777-30A7-C2D5FC66D25F}"/>
              </a:ext>
            </a:extLst>
          </p:cNvPr>
          <p:cNvSpPr txBox="1"/>
          <p:nvPr/>
        </p:nvSpPr>
        <p:spPr>
          <a:xfrm rot="5400000">
            <a:off x="6619642" y="4905115"/>
            <a:ext cx="2730500" cy="307777"/>
          </a:xfrm>
          <a:prstGeom prst="rect">
            <a:avLst/>
          </a:prstGeom>
          <a:noFill/>
        </p:spPr>
        <p:txBody>
          <a:bodyPr wrap="square">
            <a:spAutoFit/>
          </a:bodyPr>
          <a:lstStyle/>
          <a:p>
            <a:pPr algn="ctr"/>
            <a:r>
              <a:rPr lang="es-PE" sz="700" b="0" i="0" dirty="0">
                <a:effectLst/>
                <a:latin typeface="Noto Sans" panose="020B0502040504020204" pitchFamily="34" charset="0"/>
              </a:rPr>
              <a:t>© Organización Panamericana de la Salud. </a:t>
            </a:r>
          </a:p>
          <a:p>
            <a:pPr algn="ctr"/>
            <a:r>
              <a:rPr lang="es-PE" sz="700" b="0" i="0" dirty="0">
                <a:effectLst/>
                <a:latin typeface="Noto Sans" panose="020B0502040504020204" pitchFamily="34" charset="0"/>
              </a:rPr>
              <a:t>Todos los derechos reservados</a:t>
            </a:r>
            <a:endParaRPr lang="es-ES_tradnl" sz="700" dirty="0"/>
          </a:p>
        </p:txBody>
      </p:sp>
    </p:spTree>
    <p:extLst>
      <p:ext uri="{BB962C8B-B14F-4D97-AF65-F5344CB8AC3E}">
        <p14:creationId xmlns:p14="http://schemas.microsoft.com/office/powerpoint/2010/main" val="2952616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Objetivo</a:t>
            </a:r>
          </a:p>
          <a:p>
            <a:pPr marL="0" lv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Estigma &amp; discriminación en el acceso al diagnóstico de tuberculosis</a:t>
            </a: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23160" y="2890391"/>
            <a:ext cx="8700525" cy="1077218"/>
          </a:xfrm>
          <a:prstGeom prst="rect">
            <a:avLst/>
          </a:prstGeom>
          <a:noFill/>
        </p:spPr>
        <p:txBody>
          <a:bodyPr wrap="square">
            <a:spAutoFit/>
          </a:bodyPr>
          <a:lstStyle/>
          <a:p>
            <a:pPr algn="ctr">
              <a:spcAft>
                <a:spcPts val="600"/>
              </a:spcAft>
            </a:pPr>
            <a:r>
              <a:rPr lang="es-ES" sz="3200" b="1" dirty="0">
                <a:solidFill>
                  <a:srgbClr val="FF0000"/>
                </a:solidFill>
                <a:latin typeface="Helvetica" pitchFamily="2" charset="0"/>
                <a:ea typeface="Tahoma" panose="020B0604030504040204" pitchFamily="34" charset="0"/>
                <a:cs typeface="Tahoma" panose="020B0604030504040204" pitchFamily="34" charset="0"/>
              </a:rPr>
              <a:t>¿Cuál es la diferencia entre estigma &amp; discriminación?</a:t>
            </a:r>
            <a:endParaRPr lang="en-US" sz="3200" b="1" dirty="0">
              <a:solidFill>
                <a:srgbClr val="FF0000"/>
              </a:solidFill>
              <a:latin typeface="Helvetica"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2742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Conclusiones &amp; recomendaciones</a:t>
            </a:r>
          </a:p>
          <a:p>
            <a:pPr marL="0" lvl="0" indent="0" algn="r" defTabSz="914400">
              <a:lnSpc>
                <a:spcPct val="100000"/>
              </a:lnSpc>
              <a:spcBef>
                <a:spcPts val="600"/>
              </a:spcBef>
              <a:spcAft>
                <a:spcPts val="600"/>
              </a:spcAft>
              <a:buClr>
                <a:srgbClr val="FF0000"/>
              </a:buClr>
              <a:buNone/>
            </a:pPr>
            <a:endParaRPr lang="es-ES_tradnl" sz="1400" dirty="0">
              <a:solidFill>
                <a:srgbClr val="A5A5A5">
                  <a:lumMod val="50000"/>
                </a:srgbClr>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3554819"/>
          </a:xfrm>
          <a:prstGeom prst="rect">
            <a:avLst/>
          </a:prstGeom>
          <a:noFill/>
        </p:spPr>
        <p:txBody>
          <a:bodyPr wrap="square">
            <a:spAutoFit/>
          </a:bodyPr>
          <a:lstStyle/>
          <a:p>
            <a:pPr marL="342900" indent="-342900">
              <a:spcAft>
                <a:spcPts val="600"/>
              </a:spcAft>
              <a:buClr>
                <a:schemeClr val="bg1">
                  <a:lumMod val="75000"/>
                </a:schemeClr>
              </a:buClr>
              <a:buFont typeface="Arial" panose="020B0604020202020204" pitchFamily="34" charset="0"/>
              <a:buChar char="•"/>
            </a:pPr>
            <a:r>
              <a:rPr lang="es-ES_tradnl" sz="2000" b="1" dirty="0">
                <a:solidFill>
                  <a:schemeClr val="bg1">
                    <a:lumMod val="75000"/>
                  </a:schemeClr>
                </a:solidFill>
                <a:latin typeface="Century Gothic" panose="020B0502020202020204" pitchFamily="34" charset="0"/>
              </a:rPr>
              <a:t>Conclusiones:</a:t>
            </a:r>
          </a:p>
          <a:p>
            <a:pPr marL="800100" lvl="1" indent="-342900">
              <a:spcAft>
                <a:spcPts val="600"/>
              </a:spcAft>
              <a:buClr>
                <a:schemeClr val="bg1">
                  <a:lumMod val="85000"/>
                </a:schemeClr>
              </a:buClr>
              <a:buFont typeface="Courier New" panose="02070309020205020404" pitchFamily="49" charset="0"/>
              <a:buChar char="o"/>
            </a:pPr>
            <a:r>
              <a:rPr lang="es-ES_tradnl" sz="2000" dirty="0">
                <a:solidFill>
                  <a:schemeClr val="bg1">
                    <a:lumMod val="75000"/>
                  </a:schemeClr>
                </a:solidFill>
                <a:latin typeface="Century Gothic" panose="020B0502020202020204" pitchFamily="34" charset="0"/>
              </a:rPr>
              <a:t>Existe un nivel significativo de estigma hacia la tuberculosis entre estudiantes de medicina.</a:t>
            </a:r>
          </a:p>
          <a:p>
            <a:pPr marL="800100" lvl="1" indent="-342900">
              <a:spcAft>
                <a:spcPts val="600"/>
              </a:spcAft>
              <a:buClr>
                <a:schemeClr val="bg1">
                  <a:lumMod val="85000"/>
                </a:schemeClr>
              </a:buClr>
              <a:buFont typeface="Courier New" panose="02070309020205020404" pitchFamily="49" charset="0"/>
              <a:buChar char="o"/>
            </a:pPr>
            <a:r>
              <a:rPr lang="es-ES_tradnl" sz="2000" dirty="0">
                <a:solidFill>
                  <a:schemeClr val="bg1">
                    <a:lumMod val="75000"/>
                  </a:schemeClr>
                </a:solidFill>
                <a:latin typeface="Century Gothic" panose="020B0502020202020204" pitchFamily="34" charset="0"/>
              </a:rPr>
              <a:t>Este estigma puede convertirse en una barrera para el acceso a servicios de salud.</a:t>
            </a:r>
          </a:p>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Recomendaciones:</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Implementar programas educativos sobre TB en facultades de medicina.</a:t>
            </a:r>
          </a:p>
          <a:p>
            <a:pPr marL="800100" lvl="1" indent="-342900">
              <a:spcAft>
                <a:spcPts val="600"/>
              </a:spcAft>
              <a:buClr>
                <a:srgbClr val="FF0000"/>
              </a:buClr>
              <a:buFont typeface="Courier New" panose="02070309020205020404" pitchFamily="49" charset="0"/>
              <a:buChar char="o"/>
            </a:pPr>
            <a:r>
              <a:rPr lang="es-ES_tradnl" sz="2000" dirty="0">
                <a:latin typeface="Century Gothic" panose="020B0502020202020204" pitchFamily="34" charset="0"/>
              </a:rPr>
              <a:t>Realizar estudios adicionales para desarrollar estrategias efectivas que reduzcan el estigma.</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Nora Reyes et al. El estigma frente a la tuberculosis en estudiantes de la facultad de medicina de una universidad pública. </a:t>
            </a:r>
            <a:r>
              <a:rPr lang="es-PE" sz="1200" i="1" dirty="0">
                <a:solidFill>
                  <a:srgbClr val="FFFFFF"/>
                </a:solidFill>
                <a:effectLst/>
                <a:latin typeface="Helvetica" pitchFamily="2" charset="0"/>
                <a:hlinkClick r:id="rId2"/>
              </a:rPr>
              <a:t>http://dx.doi.org/10.15381/anales.v79i3.15315</a:t>
            </a:r>
            <a:endParaRPr lang="es-PE" sz="1200" dirty="0">
              <a:solidFill>
                <a:srgbClr val="FFFFFF"/>
              </a:solidFill>
              <a:effectLst/>
              <a:latin typeface="Helvetica" pitchFamily="2" charset="0"/>
            </a:endParaRPr>
          </a:p>
        </p:txBody>
      </p:sp>
    </p:spTree>
    <p:extLst>
      <p:ext uri="{BB962C8B-B14F-4D97-AF65-F5344CB8AC3E}">
        <p14:creationId xmlns:p14="http://schemas.microsoft.com/office/powerpoint/2010/main" val="3363883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Analizando intervenciones diseñadas para reducir el estigma relacionado con la tuberculosis</a:t>
            </a:r>
          </a:p>
          <a:p>
            <a:pPr mar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Una revisión exploratoria</a:t>
            </a:r>
            <a:endParaRPr lang="es-ES_tradnl" sz="1400" dirty="0">
              <a:solidFill>
                <a:srgbClr val="C00000"/>
              </a:solidFill>
              <a:latin typeface="Century Gothic" panose="020B0502020202020204" pitchFamily="34" charset="0"/>
              <a:cs typeface="Helvetica" pitchFamily="34" charset="0"/>
            </a:endParaRPr>
          </a:p>
        </p:txBody>
      </p:sp>
      <p:sp>
        <p:nvSpPr>
          <p:cNvPr id="8" name="CuadroTexto 7">
            <a:extLst>
              <a:ext uri="{FF2B5EF4-FFF2-40B4-BE49-F238E27FC236}">
                <a16:creationId xmlns:a16="http://schemas.microsoft.com/office/drawing/2014/main" id="{7C32643F-A048-C4E2-BB52-7D303E547001}"/>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Isabel Foster et al. Analysis interventions designed to reduce TB-related stigma. </a:t>
            </a:r>
            <a:r>
              <a:rPr lang="es-PE" sz="1200" i="1" dirty="0">
                <a:effectLst/>
                <a:latin typeface="Helvetica" pitchFamily="2" charset="0"/>
                <a:hlinkClick r:id="rId2"/>
              </a:rPr>
              <a:t>https://doi.org/10.1371/journal.pgph.0000989</a:t>
            </a:r>
            <a:r>
              <a:rPr lang="es-PE" sz="1200" i="1" dirty="0">
                <a:effectLst/>
                <a:latin typeface="Helvetica" pitchFamily="2" charset="0"/>
              </a:rPr>
              <a:t> </a:t>
            </a:r>
            <a:endParaRPr lang="es-PE" sz="1200" dirty="0">
              <a:solidFill>
                <a:srgbClr val="FFFFFF"/>
              </a:solidFill>
              <a:effectLst/>
              <a:latin typeface="Helvetica" pitchFamily="2" charset="0"/>
            </a:endParaRPr>
          </a:p>
        </p:txBody>
      </p:sp>
      <p:pic>
        <p:nvPicPr>
          <p:cNvPr id="9" name="Imagen 8">
            <a:extLst>
              <a:ext uri="{FF2B5EF4-FFF2-40B4-BE49-F238E27FC236}">
                <a16:creationId xmlns:a16="http://schemas.microsoft.com/office/drawing/2014/main" id="{9E542279-914B-3306-55A4-3DADF5E510AC}"/>
              </a:ext>
            </a:extLst>
          </p:cNvPr>
          <p:cNvPicPr>
            <a:picLocks noChangeAspect="1"/>
          </p:cNvPicPr>
          <p:nvPr/>
        </p:nvPicPr>
        <p:blipFill>
          <a:blip r:embed="rId3"/>
          <a:stretch>
            <a:fillRect/>
          </a:stretch>
        </p:blipFill>
        <p:spPr>
          <a:xfrm>
            <a:off x="2220905" y="1035391"/>
            <a:ext cx="7772400" cy="56420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5089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Objetivos</a:t>
            </a:r>
          </a:p>
          <a:p>
            <a:pPr marL="0" lvl="0" indent="0" algn="r" defTabSz="914400">
              <a:lnSpc>
                <a:spcPct val="100000"/>
              </a:lnSpc>
              <a:spcBef>
                <a:spcPts val="600"/>
              </a:spcBef>
              <a:spcAft>
                <a:spcPts val="600"/>
              </a:spcAft>
              <a:buClr>
                <a:srgbClr val="FF0000"/>
              </a:buClr>
              <a:buNone/>
            </a:pPr>
            <a:endParaRPr lang="es-ES_tradnl" sz="1400" dirty="0">
              <a:solidFill>
                <a:srgbClr val="A5A5A5">
                  <a:lumMod val="50000"/>
                </a:srgbClr>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2323713"/>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El estigma asociado a la TB representa una barrera crítica para la atención y el tratamiento de la enfermedad.</a:t>
            </a:r>
          </a:p>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El estudio presenta una revisión de la literatura sobre intervenciones diseñadas para reducir el estigma relacionado con la TB, utilizando el marco de </a:t>
            </a:r>
            <a:r>
              <a:rPr lang="es-ES_tradnl" sz="2000" b="1" dirty="0">
                <a:latin typeface="Century Gothic" panose="020B0502020202020204" pitchFamily="34" charset="0"/>
              </a:rPr>
              <a:t>Estigma y Discriminación en Salud</a:t>
            </a:r>
            <a:r>
              <a:rPr lang="es-ES_tradnl" sz="2000" dirty="0">
                <a:latin typeface="Century Gothic" panose="020B0502020202020204" pitchFamily="34" charset="0"/>
              </a:rPr>
              <a:t> y un análisis de implementación para identificar vacíos en la investigación y guiar el diseño de futuras intervenciones.</a:t>
            </a:r>
          </a:p>
        </p:txBody>
      </p:sp>
      <p:sp>
        <p:nvSpPr>
          <p:cNvPr id="2" name="CuadroTexto 1">
            <a:extLst>
              <a:ext uri="{FF2B5EF4-FFF2-40B4-BE49-F238E27FC236}">
                <a16:creationId xmlns:a16="http://schemas.microsoft.com/office/drawing/2014/main" id="{C50052DA-CCDF-C654-E401-C4CC3C257682}"/>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Isabel Foster et al. Analysis interventions designed to reduce TB-related stigma. </a:t>
            </a:r>
            <a:r>
              <a:rPr lang="es-PE" sz="1200" i="1" dirty="0">
                <a:effectLst/>
                <a:latin typeface="Helvetica" pitchFamily="2" charset="0"/>
                <a:hlinkClick r:id="rId2"/>
              </a:rPr>
              <a:t>https://doi.org/10.1371/journal.pgph.0000989</a:t>
            </a:r>
            <a:r>
              <a:rPr lang="es-PE" sz="1200" i="1" dirty="0">
                <a:effectLst/>
                <a:latin typeface="Helvetica" pitchFamily="2" charset="0"/>
              </a:rPr>
              <a:t> </a:t>
            </a:r>
            <a:endParaRPr lang="es-PE" sz="1200" dirty="0">
              <a:solidFill>
                <a:srgbClr val="FFFFFF"/>
              </a:solidFill>
              <a:effectLst/>
              <a:latin typeface="Helvetica" pitchFamily="2" charset="0"/>
            </a:endParaRPr>
          </a:p>
        </p:txBody>
      </p:sp>
      <p:pic>
        <p:nvPicPr>
          <p:cNvPr id="12" name="Imagen 11">
            <a:extLst>
              <a:ext uri="{FF2B5EF4-FFF2-40B4-BE49-F238E27FC236}">
                <a16:creationId xmlns:a16="http://schemas.microsoft.com/office/drawing/2014/main" id="{7E14248E-CF3A-00A0-2479-B3AB976601A3}"/>
              </a:ext>
            </a:extLst>
          </p:cNvPr>
          <p:cNvPicPr>
            <a:picLocks noChangeAspect="1"/>
          </p:cNvPicPr>
          <p:nvPr/>
        </p:nvPicPr>
        <p:blipFill>
          <a:blip r:embed="rId3"/>
          <a:stretch>
            <a:fillRect/>
          </a:stretch>
        </p:blipFill>
        <p:spPr>
          <a:xfrm>
            <a:off x="4429811" y="3865025"/>
            <a:ext cx="3332378" cy="2726924"/>
          </a:xfrm>
          <a:prstGeom prst="rect">
            <a:avLst/>
          </a:prstGeom>
        </p:spPr>
      </p:pic>
      <p:sp>
        <p:nvSpPr>
          <p:cNvPr id="13" name="CuadroTexto 12">
            <a:extLst>
              <a:ext uri="{FF2B5EF4-FFF2-40B4-BE49-F238E27FC236}">
                <a16:creationId xmlns:a16="http://schemas.microsoft.com/office/drawing/2014/main" id="{66E44CCB-EBE6-F9D0-556D-8532DFCFB4D1}"/>
              </a:ext>
            </a:extLst>
          </p:cNvPr>
          <p:cNvSpPr txBox="1"/>
          <p:nvPr/>
        </p:nvSpPr>
        <p:spPr>
          <a:xfrm rot="5400000">
            <a:off x="6550827" y="5057900"/>
            <a:ext cx="2730500" cy="307777"/>
          </a:xfrm>
          <a:prstGeom prst="rect">
            <a:avLst/>
          </a:prstGeom>
          <a:noFill/>
        </p:spPr>
        <p:txBody>
          <a:bodyPr wrap="square">
            <a:spAutoFit/>
          </a:bodyPr>
          <a:lstStyle/>
          <a:p>
            <a:pPr algn="ctr"/>
            <a:r>
              <a:rPr lang="es-PE" sz="700" b="0" i="0" dirty="0">
                <a:effectLst/>
                <a:latin typeface="Noto Sans" panose="020B0502040504020204" pitchFamily="34" charset="0"/>
              </a:rPr>
              <a:t>© Organización Panamericana de la Salud. </a:t>
            </a:r>
          </a:p>
          <a:p>
            <a:pPr algn="ctr"/>
            <a:r>
              <a:rPr lang="es-PE" sz="700" b="0" i="0" dirty="0">
                <a:effectLst/>
                <a:latin typeface="Noto Sans" panose="020B0502040504020204" pitchFamily="34" charset="0"/>
              </a:rPr>
              <a:t>Todos los derechos reservados</a:t>
            </a:r>
            <a:endParaRPr lang="es-ES_tradnl" sz="700" dirty="0"/>
          </a:p>
        </p:txBody>
      </p:sp>
    </p:spTree>
    <p:extLst>
      <p:ext uri="{BB962C8B-B14F-4D97-AF65-F5344CB8AC3E}">
        <p14:creationId xmlns:p14="http://schemas.microsoft.com/office/powerpoint/2010/main" val="3739487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Metodología</a:t>
            </a:r>
          </a:p>
          <a:p>
            <a:pPr marL="0" lvl="0" indent="0" algn="r" defTabSz="914400">
              <a:lnSpc>
                <a:spcPct val="100000"/>
              </a:lnSpc>
              <a:spcBef>
                <a:spcPts val="600"/>
              </a:spcBef>
              <a:spcAft>
                <a:spcPts val="600"/>
              </a:spcAft>
              <a:buClr>
                <a:srgbClr val="FF0000"/>
              </a:buClr>
              <a:buNone/>
            </a:pPr>
            <a:endParaRPr lang="es-ES_tradnl" sz="1400" dirty="0">
              <a:solidFill>
                <a:srgbClr val="A5A5A5">
                  <a:lumMod val="50000"/>
                </a:srgbClr>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3016210"/>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Se realizó una búsqueda sistemática en bases de datos como </a:t>
            </a:r>
            <a:r>
              <a:rPr lang="es-ES_tradnl" sz="2000" b="1" dirty="0">
                <a:latin typeface="Century Gothic" panose="020B0502020202020204" pitchFamily="34" charset="0"/>
              </a:rPr>
              <a:t>PubMed</a:t>
            </a:r>
            <a:r>
              <a:rPr lang="es-ES_tradnl" sz="2000" dirty="0">
                <a:latin typeface="Century Gothic" panose="020B0502020202020204" pitchFamily="34" charset="0"/>
              </a:rPr>
              <a:t>, </a:t>
            </a:r>
            <a:r>
              <a:rPr lang="es-ES_tradnl" sz="2000" b="1" dirty="0">
                <a:latin typeface="Century Gothic" panose="020B0502020202020204" pitchFamily="34" charset="0"/>
              </a:rPr>
              <a:t>EMBASE</a:t>
            </a:r>
            <a:r>
              <a:rPr lang="es-ES_tradnl" sz="2000" dirty="0">
                <a:latin typeface="Century Gothic" panose="020B0502020202020204" pitchFamily="34" charset="0"/>
              </a:rPr>
              <a:t> y </a:t>
            </a:r>
            <a:r>
              <a:rPr lang="es-ES_tradnl" sz="2000" b="1" dirty="0">
                <a:latin typeface="Century Gothic" panose="020B0502020202020204" pitchFamily="34" charset="0"/>
              </a:rPr>
              <a:t>Web </a:t>
            </a:r>
            <a:r>
              <a:rPr lang="es-ES_tradnl" sz="2000" b="1" dirty="0" err="1">
                <a:latin typeface="Century Gothic" panose="020B0502020202020204" pitchFamily="34" charset="0"/>
              </a:rPr>
              <a:t>of</a:t>
            </a:r>
            <a:r>
              <a:rPr lang="es-ES_tradnl" sz="2000" b="1" dirty="0">
                <a:latin typeface="Century Gothic" panose="020B0502020202020204" pitchFamily="34" charset="0"/>
              </a:rPr>
              <a:t> </a:t>
            </a:r>
            <a:r>
              <a:rPr lang="es-ES_tradnl" sz="2000" b="1" dirty="0" err="1">
                <a:latin typeface="Century Gothic" panose="020B0502020202020204" pitchFamily="34" charset="0"/>
              </a:rPr>
              <a:t>Science</a:t>
            </a:r>
            <a:r>
              <a:rPr lang="es-ES_tradnl" sz="2000" dirty="0">
                <a:latin typeface="Century Gothic" panose="020B0502020202020204" pitchFamily="34" charset="0"/>
              </a:rPr>
              <a:t>, utilizando términos relacionados con TB y estigma.</a:t>
            </a:r>
          </a:p>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Dos revisores independientes </a:t>
            </a:r>
            <a:r>
              <a:rPr lang="es-ES_tradnl" sz="2000" dirty="0">
                <a:latin typeface="Century Gothic" panose="020B0502020202020204" pitchFamily="34" charset="0"/>
              </a:rPr>
              <a:t>evaluaron los resúmenes y textos completos, extrajeron datos, realizaron una evaluación de calidad y analizaron la implementación.</a:t>
            </a:r>
          </a:p>
          <a:p>
            <a:pPr marL="342900" indent="-342900">
              <a:spcAft>
                <a:spcPts val="600"/>
              </a:spcAft>
              <a:buClr>
                <a:srgbClr val="FF0000"/>
              </a:buClr>
              <a:buFont typeface="Arial" panose="020B0604020202020204" pitchFamily="34" charset="0"/>
              <a:buChar char="•"/>
            </a:pPr>
            <a:r>
              <a:rPr lang="es-ES_tradnl" sz="2000" dirty="0">
                <a:latin typeface="Century Gothic" panose="020B0502020202020204" pitchFamily="34" charset="0"/>
              </a:rPr>
              <a:t>Los resultados se </a:t>
            </a:r>
            <a:r>
              <a:rPr lang="es-ES_tradnl" sz="2000" b="1" dirty="0">
                <a:latin typeface="Century Gothic" panose="020B0502020202020204" pitchFamily="34" charset="0"/>
              </a:rPr>
              <a:t>categorizaron</a:t>
            </a:r>
            <a:r>
              <a:rPr lang="es-ES_tradnl" sz="2000" dirty="0">
                <a:latin typeface="Century Gothic" panose="020B0502020202020204" pitchFamily="34" charset="0"/>
              </a:rPr>
              <a:t> por niveles socio-ecológicos y se subcategorizaron según los factores o manifestaciones del estigma abordados.</a:t>
            </a:r>
          </a:p>
        </p:txBody>
      </p:sp>
      <p:sp>
        <p:nvSpPr>
          <p:cNvPr id="2" name="CuadroTexto 1">
            <a:extLst>
              <a:ext uri="{FF2B5EF4-FFF2-40B4-BE49-F238E27FC236}">
                <a16:creationId xmlns:a16="http://schemas.microsoft.com/office/drawing/2014/main" id="{50452E9E-057F-CF1D-F610-9B53357174C5}"/>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Isabel Foster et al. Analysis interventions designed to reduce TB-related stigma. </a:t>
            </a:r>
            <a:r>
              <a:rPr lang="es-PE" sz="1200" i="1" dirty="0">
                <a:effectLst/>
                <a:latin typeface="Helvetica" pitchFamily="2" charset="0"/>
                <a:hlinkClick r:id="rId2"/>
              </a:rPr>
              <a:t>https://doi.org/10.1371/journal.pgph.0000989</a:t>
            </a:r>
            <a:r>
              <a:rPr lang="es-PE" sz="1200" i="1" dirty="0">
                <a:effectLst/>
                <a:latin typeface="Helvetica" pitchFamily="2" charset="0"/>
              </a:rPr>
              <a:t> </a:t>
            </a:r>
            <a:endParaRPr lang="es-PE" sz="1200" dirty="0">
              <a:solidFill>
                <a:srgbClr val="FFFFFF"/>
              </a:solidFill>
              <a:effectLst/>
              <a:latin typeface="Helvetica" pitchFamily="2" charset="0"/>
            </a:endParaRPr>
          </a:p>
        </p:txBody>
      </p:sp>
    </p:spTree>
    <p:extLst>
      <p:ext uri="{BB962C8B-B14F-4D97-AF65-F5344CB8AC3E}">
        <p14:creationId xmlns:p14="http://schemas.microsoft.com/office/powerpoint/2010/main" val="3178007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Resultados</a:t>
            </a:r>
          </a:p>
          <a:p>
            <a:pPr marL="0" lvl="0" indent="0" algn="r" defTabSz="914400">
              <a:lnSpc>
                <a:spcPct val="100000"/>
              </a:lnSpc>
              <a:spcBef>
                <a:spcPts val="600"/>
              </a:spcBef>
              <a:spcAft>
                <a:spcPts val="600"/>
              </a:spcAft>
              <a:buClr>
                <a:srgbClr val="FF0000"/>
              </a:buClr>
              <a:buNone/>
            </a:pPr>
            <a:endParaRPr lang="es-ES_tradnl" sz="1400" dirty="0">
              <a:solidFill>
                <a:srgbClr val="A5A5A5">
                  <a:lumMod val="50000"/>
                </a:srgbClr>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4401205"/>
          </a:xfrm>
          <a:prstGeom prst="rect">
            <a:avLst/>
          </a:prstGeom>
          <a:noFill/>
        </p:spPr>
        <p:txBody>
          <a:bodyPr wrap="square">
            <a:spAutoFit/>
          </a:bodyPr>
          <a:lstStyle/>
          <a:p>
            <a:pPr>
              <a:spcAft>
                <a:spcPts val="600"/>
              </a:spcAft>
              <a:buClr>
                <a:srgbClr val="FF0000"/>
              </a:buClr>
            </a:pPr>
            <a:r>
              <a:rPr lang="es-ES_tradnl" sz="2000" dirty="0">
                <a:latin typeface="Century Gothic" panose="020B0502020202020204" pitchFamily="34" charset="0"/>
              </a:rPr>
              <a:t>De un total de </a:t>
            </a:r>
            <a:r>
              <a:rPr lang="es-ES_tradnl" sz="2000" b="1" dirty="0">
                <a:latin typeface="Century Gothic" panose="020B0502020202020204" pitchFamily="34" charset="0"/>
              </a:rPr>
              <a:t>1865</a:t>
            </a:r>
            <a:r>
              <a:rPr lang="es-ES_tradnl" sz="2000" dirty="0">
                <a:latin typeface="Century Gothic" panose="020B0502020202020204" pitchFamily="34" charset="0"/>
              </a:rPr>
              <a:t> artículos revisados, se extrajeron datos de </a:t>
            </a:r>
            <a:r>
              <a:rPr lang="es-ES_tradnl" sz="2000" b="1" dirty="0">
                <a:latin typeface="Century Gothic" panose="020B0502020202020204" pitchFamily="34" charset="0"/>
              </a:rPr>
              <a:t>nueve </a:t>
            </a:r>
            <a:r>
              <a:rPr lang="es-ES_tradnl" sz="2000" dirty="0">
                <a:latin typeface="Century Gothic" panose="020B0502020202020204" pitchFamily="34" charset="0"/>
              </a:rPr>
              <a:t>estudios. Estos se implementaron en diferentes niveles:</a:t>
            </a:r>
          </a:p>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Individual e interpersonal</a:t>
            </a:r>
            <a:r>
              <a:rPr lang="es-ES_tradnl" sz="2000" dirty="0">
                <a:latin typeface="Century Gothic" panose="020B0502020202020204" pitchFamily="34" charset="0"/>
              </a:rPr>
              <a:t>: Tres estudios utilizaron clubes de TB y apoyo interpersonal para abordar el estigma interno y anticipado entre personas con TB.</a:t>
            </a:r>
          </a:p>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Interpersonal</a:t>
            </a:r>
            <a:r>
              <a:rPr lang="es-ES_tradnl" sz="2000" dirty="0">
                <a:latin typeface="Century Gothic" panose="020B0502020202020204" pitchFamily="34" charset="0"/>
              </a:rPr>
              <a:t>: Dos estudios emplearon consejería o herramientas informativas en video para reducir los factores y manifestaciones del estigma.</a:t>
            </a:r>
          </a:p>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Organizacional</a:t>
            </a:r>
            <a:r>
              <a:rPr lang="es-ES_tradnl" sz="2000" dirty="0">
                <a:latin typeface="Century Gothic" panose="020B0502020202020204" pitchFamily="34" charset="0"/>
              </a:rPr>
              <a:t>: Tres estudios se centraron en los trabajadores de salud, abordando el estigma expresadas mediante intervenciones informativas.</a:t>
            </a:r>
          </a:p>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Comunitario</a:t>
            </a:r>
            <a:r>
              <a:rPr lang="es-ES_tradnl" sz="2000" dirty="0">
                <a:latin typeface="Century Gothic" panose="020B0502020202020204" pitchFamily="34" charset="0"/>
              </a:rPr>
              <a:t>: Un estudio utilizó una campaña educativa para miembros de la comunidad.</a:t>
            </a:r>
          </a:p>
        </p:txBody>
      </p:sp>
      <p:sp>
        <p:nvSpPr>
          <p:cNvPr id="2" name="CuadroTexto 1">
            <a:extLst>
              <a:ext uri="{FF2B5EF4-FFF2-40B4-BE49-F238E27FC236}">
                <a16:creationId xmlns:a16="http://schemas.microsoft.com/office/drawing/2014/main" id="{4B8A6B1B-B92D-66FE-FB37-F0EBCBE7661C}"/>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Isabel Foster et al. Analysis interventions designed to reduce TB-related stigma. </a:t>
            </a:r>
            <a:r>
              <a:rPr lang="es-PE" sz="1200" i="1" dirty="0">
                <a:effectLst/>
                <a:latin typeface="Helvetica" pitchFamily="2" charset="0"/>
                <a:hlinkClick r:id="rId2"/>
              </a:rPr>
              <a:t>https://doi.org/10.1371/journal.pgph.0000989</a:t>
            </a:r>
            <a:r>
              <a:rPr lang="es-PE" sz="1200" i="1" dirty="0">
                <a:effectLst/>
                <a:latin typeface="Helvetica" pitchFamily="2" charset="0"/>
              </a:rPr>
              <a:t> </a:t>
            </a:r>
            <a:endParaRPr lang="es-PE" sz="1200" dirty="0">
              <a:solidFill>
                <a:srgbClr val="FFFFFF"/>
              </a:solidFill>
              <a:effectLst/>
              <a:latin typeface="Helvetica" pitchFamily="2" charset="0"/>
            </a:endParaRPr>
          </a:p>
        </p:txBody>
      </p:sp>
    </p:spTree>
    <p:extLst>
      <p:ext uri="{BB962C8B-B14F-4D97-AF65-F5344CB8AC3E}">
        <p14:creationId xmlns:p14="http://schemas.microsoft.com/office/powerpoint/2010/main" val="2309877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38664"/>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Citas instructivas de intervenciones que reducen</a:t>
            </a:r>
          </a:p>
          <a:p>
            <a:pPr marL="0" indent="0" algn="r" defTabSz="914400">
              <a:lnSpc>
                <a:spcPct val="100000"/>
              </a:lnSpc>
              <a:spcBef>
                <a:spcPts val="600"/>
              </a:spcBef>
              <a:spcAft>
                <a:spcPts val="600"/>
              </a:spcAft>
              <a:buClr>
                <a:srgbClr val="FF0000"/>
              </a:buClr>
              <a:buNone/>
            </a:pPr>
            <a:r>
              <a:rPr lang="es-ES_tradnl" sz="1600" dirty="0">
                <a:solidFill>
                  <a:srgbClr val="A5A5A5">
                    <a:lumMod val="50000"/>
                  </a:srgbClr>
                </a:solidFill>
                <a:latin typeface="Century Gothic" panose="020B0502020202020204" pitchFamily="34" charset="0"/>
              </a:rPr>
              <a:t>el estigma interno</a:t>
            </a:r>
          </a:p>
        </p:txBody>
      </p:sp>
      <p:sp>
        <p:nvSpPr>
          <p:cNvPr id="7" name="CuadroTexto 6">
            <a:extLst>
              <a:ext uri="{FF2B5EF4-FFF2-40B4-BE49-F238E27FC236}">
                <a16:creationId xmlns:a16="http://schemas.microsoft.com/office/drawing/2014/main" id="{4A825A68-D7BD-5241-8196-9549F9380045}"/>
              </a:ext>
            </a:extLst>
          </p:cNvPr>
          <p:cNvSpPr txBox="1"/>
          <p:nvPr/>
        </p:nvSpPr>
        <p:spPr>
          <a:xfrm>
            <a:off x="1142495" y="887286"/>
            <a:ext cx="9907010" cy="2015936"/>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Antes de la intervención: </a:t>
            </a:r>
          </a:p>
          <a:p>
            <a:pPr marL="358775">
              <a:spcAft>
                <a:spcPts val="600"/>
              </a:spcAft>
              <a:buClr>
                <a:srgbClr val="FF0000"/>
              </a:buClr>
            </a:pPr>
            <a:r>
              <a:rPr lang="es-ES_tradnl" sz="2000" dirty="0">
                <a:latin typeface="Century Gothic" panose="020B0502020202020204" pitchFamily="34" charset="0"/>
              </a:rPr>
              <a:t>Más de la mitad (52.2%) de la cohorte inicial de pacientes en tratamiento por TB-MDR en Lima fue diagnosticada con un síndrome depresivo al inicio. Los participantes discutieron las diferentes emociones que asociaban con el estigma, incluyendo sentirse </a:t>
            </a:r>
            <a:r>
              <a:rPr lang="es-ES_tradnl" sz="2000" i="1" dirty="0">
                <a:solidFill>
                  <a:schemeClr val="accent1"/>
                </a:solidFill>
                <a:latin typeface="Century Gothic" panose="020B0502020202020204" pitchFamily="34" charset="0"/>
              </a:rPr>
              <a:t>“solos”</a:t>
            </a:r>
            <a:r>
              <a:rPr lang="es-ES_tradnl" sz="2000" i="1" dirty="0">
                <a:latin typeface="Century Gothic" panose="020B0502020202020204" pitchFamily="34" charset="0"/>
              </a:rPr>
              <a:t>, </a:t>
            </a:r>
            <a:r>
              <a:rPr lang="es-ES_tradnl" sz="2000" i="1" dirty="0">
                <a:solidFill>
                  <a:schemeClr val="accent1"/>
                </a:solidFill>
                <a:latin typeface="Century Gothic" panose="020B0502020202020204" pitchFamily="34" charset="0"/>
              </a:rPr>
              <a:t>“ansiosos”</a:t>
            </a:r>
            <a:r>
              <a:rPr lang="es-ES_tradnl" sz="2000" i="1" dirty="0">
                <a:latin typeface="Century Gothic" panose="020B0502020202020204" pitchFamily="34" charset="0"/>
              </a:rPr>
              <a:t>, </a:t>
            </a:r>
            <a:r>
              <a:rPr lang="es-ES_tradnl" sz="2000" i="1" dirty="0">
                <a:solidFill>
                  <a:schemeClr val="accent1"/>
                </a:solidFill>
                <a:latin typeface="Century Gothic" panose="020B0502020202020204" pitchFamily="34" charset="0"/>
              </a:rPr>
              <a:t>“no deseados”</a:t>
            </a:r>
            <a:r>
              <a:rPr lang="es-ES_tradnl" sz="2000" i="1" dirty="0">
                <a:latin typeface="Century Gothic" panose="020B0502020202020204" pitchFamily="34" charset="0"/>
              </a:rPr>
              <a:t> </a:t>
            </a:r>
            <a:r>
              <a:rPr lang="es-ES_tradnl" sz="2000" dirty="0">
                <a:latin typeface="Century Gothic" panose="020B0502020202020204" pitchFamily="34" charset="0"/>
              </a:rPr>
              <a:t>y </a:t>
            </a:r>
            <a:r>
              <a:rPr lang="es-ES_tradnl" sz="2000" i="1" dirty="0">
                <a:solidFill>
                  <a:schemeClr val="accent1"/>
                </a:solidFill>
                <a:latin typeface="Century Gothic" panose="020B0502020202020204" pitchFamily="34" charset="0"/>
              </a:rPr>
              <a:t>“juzgados”</a:t>
            </a:r>
            <a:r>
              <a:rPr lang="es-ES_tradnl" sz="2000" dirty="0">
                <a:latin typeface="Century Gothic" panose="020B0502020202020204" pitchFamily="34" charset="0"/>
              </a:rPr>
              <a:t>.</a:t>
            </a:r>
          </a:p>
        </p:txBody>
      </p:sp>
      <p:sp>
        <p:nvSpPr>
          <p:cNvPr id="2" name="CuadroTexto 1">
            <a:extLst>
              <a:ext uri="{FF2B5EF4-FFF2-40B4-BE49-F238E27FC236}">
                <a16:creationId xmlns:a16="http://schemas.microsoft.com/office/drawing/2014/main" id="{C138005B-78C8-0C81-23E7-3B86D84AD6CA}"/>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Isabel Foster et al. Analysis interventions designed to reduce TB-related stigma. </a:t>
            </a:r>
            <a:r>
              <a:rPr lang="es-PE" sz="1200" i="1" dirty="0">
                <a:effectLst/>
                <a:latin typeface="Helvetica" pitchFamily="2" charset="0"/>
                <a:hlinkClick r:id="rId2"/>
              </a:rPr>
              <a:t>https://doi.org/10.1371/journal.pgph.0000989</a:t>
            </a:r>
            <a:r>
              <a:rPr lang="es-PE" sz="1200" i="1" dirty="0">
                <a:effectLst/>
                <a:latin typeface="Helvetica" pitchFamily="2" charset="0"/>
              </a:rPr>
              <a:t> </a:t>
            </a:r>
            <a:endParaRPr lang="es-PE" sz="1200" dirty="0">
              <a:solidFill>
                <a:srgbClr val="FFFFFF"/>
              </a:solidFill>
              <a:effectLst/>
              <a:latin typeface="Helvetica" pitchFamily="2" charset="0"/>
            </a:endParaRPr>
          </a:p>
        </p:txBody>
      </p:sp>
      <p:pic>
        <p:nvPicPr>
          <p:cNvPr id="13" name="Imagen 12">
            <a:extLst>
              <a:ext uri="{FF2B5EF4-FFF2-40B4-BE49-F238E27FC236}">
                <a16:creationId xmlns:a16="http://schemas.microsoft.com/office/drawing/2014/main" id="{63C39188-0069-EDFC-C075-C4517B6CDF96}"/>
              </a:ext>
            </a:extLst>
          </p:cNvPr>
          <p:cNvPicPr>
            <a:picLocks noChangeAspect="1"/>
          </p:cNvPicPr>
          <p:nvPr/>
        </p:nvPicPr>
        <p:blipFill>
          <a:blip r:embed="rId3"/>
          <a:stretch>
            <a:fillRect/>
          </a:stretch>
        </p:blipFill>
        <p:spPr>
          <a:xfrm>
            <a:off x="3314559" y="3429000"/>
            <a:ext cx="5562882" cy="3102976"/>
          </a:xfrm>
          <a:prstGeom prst="rect">
            <a:avLst/>
          </a:prstGeom>
        </p:spPr>
      </p:pic>
      <p:sp>
        <p:nvSpPr>
          <p:cNvPr id="14" name="CuadroTexto 13">
            <a:extLst>
              <a:ext uri="{FF2B5EF4-FFF2-40B4-BE49-F238E27FC236}">
                <a16:creationId xmlns:a16="http://schemas.microsoft.com/office/drawing/2014/main" id="{38047876-5C4D-9030-CCFD-C14C7E5E4A7F}"/>
              </a:ext>
            </a:extLst>
          </p:cNvPr>
          <p:cNvSpPr txBox="1"/>
          <p:nvPr/>
        </p:nvSpPr>
        <p:spPr>
          <a:xfrm rot="5400000">
            <a:off x="7666079" y="4676875"/>
            <a:ext cx="2730500" cy="307777"/>
          </a:xfrm>
          <a:prstGeom prst="rect">
            <a:avLst/>
          </a:prstGeom>
          <a:noFill/>
        </p:spPr>
        <p:txBody>
          <a:bodyPr wrap="square">
            <a:spAutoFit/>
          </a:bodyPr>
          <a:lstStyle/>
          <a:p>
            <a:pPr algn="ctr"/>
            <a:r>
              <a:rPr lang="es-PE" sz="700" b="0" i="0" dirty="0">
                <a:effectLst/>
                <a:latin typeface="Noto Sans" panose="020B0502040504020204" pitchFamily="34" charset="0"/>
              </a:rPr>
              <a:t>© Organización Panamericana de la Salud. </a:t>
            </a:r>
          </a:p>
          <a:p>
            <a:pPr algn="ctr"/>
            <a:r>
              <a:rPr lang="es-PE" sz="700" b="0" i="0" dirty="0">
                <a:effectLst/>
                <a:latin typeface="Noto Sans" panose="020B0502040504020204" pitchFamily="34" charset="0"/>
              </a:rPr>
              <a:t>Todos los derechos reservados</a:t>
            </a:r>
            <a:endParaRPr lang="es-ES_tradnl" sz="700" dirty="0"/>
          </a:p>
        </p:txBody>
      </p:sp>
    </p:spTree>
    <p:extLst>
      <p:ext uri="{BB962C8B-B14F-4D97-AF65-F5344CB8AC3E}">
        <p14:creationId xmlns:p14="http://schemas.microsoft.com/office/powerpoint/2010/main" val="1631138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38664"/>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chemeClr val="bg1">
                    <a:lumMod val="75000"/>
                  </a:schemeClr>
                </a:solidFill>
                <a:latin typeface="Century Gothic" panose="020B0502020202020204" pitchFamily="34" charset="0"/>
                <a:cs typeface="Helvetica" pitchFamily="34" charset="0"/>
              </a:rPr>
              <a:t>Citas instructivas de intervenciones que reducen</a:t>
            </a:r>
          </a:p>
          <a:p>
            <a:pPr marL="0" indent="0" algn="r" defTabSz="914400">
              <a:lnSpc>
                <a:spcPct val="100000"/>
              </a:lnSpc>
              <a:spcBef>
                <a:spcPts val="600"/>
              </a:spcBef>
              <a:spcAft>
                <a:spcPts val="600"/>
              </a:spcAft>
              <a:buClr>
                <a:srgbClr val="FF0000"/>
              </a:buClr>
              <a:buNone/>
            </a:pPr>
            <a:r>
              <a:rPr lang="es-ES_tradnl" sz="1600" dirty="0">
                <a:solidFill>
                  <a:schemeClr val="bg1">
                    <a:lumMod val="75000"/>
                  </a:schemeClr>
                </a:solidFill>
                <a:latin typeface="Century Gothic" panose="020B0502020202020204" pitchFamily="34" charset="0"/>
              </a:rPr>
              <a:t>el estigma interno</a:t>
            </a:r>
          </a:p>
        </p:txBody>
      </p:sp>
      <p:sp>
        <p:nvSpPr>
          <p:cNvPr id="7" name="CuadroTexto 6">
            <a:extLst>
              <a:ext uri="{FF2B5EF4-FFF2-40B4-BE49-F238E27FC236}">
                <a16:creationId xmlns:a16="http://schemas.microsoft.com/office/drawing/2014/main" id="{4A825A68-D7BD-5241-8196-9549F9380045}"/>
              </a:ext>
            </a:extLst>
          </p:cNvPr>
          <p:cNvSpPr txBox="1"/>
          <p:nvPr/>
        </p:nvSpPr>
        <p:spPr>
          <a:xfrm>
            <a:off x="1142495" y="887286"/>
            <a:ext cx="9907010" cy="4478149"/>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Después de la intervención</a:t>
            </a:r>
            <a:r>
              <a:rPr lang="es-ES_tradnl" sz="2000" dirty="0">
                <a:latin typeface="Century Gothic" panose="020B0502020202020204" pitchFamily="34" charset="0"/>
              </a:rPr>
              <a:t>:</a:t>
            </a:r>
          </a:p>
          <a:p>
            <a:pPr marL="719138">
              <a:spcAft>
                <a:spcPts val="600"/>
              </a:spcAft>
              <a:buClr>
                <a:srgbClr val="FF0000"/>
              </a:buClr>
            </a:pPr>
            <a:r>
              <a:rPr lang="es-ES_tradnl" sz="2000" i="1" dirty="0">
                <a:solidFill>
                  <a:schemeClr val="accent1"/>
                </a:solidFill>
                <a:latin typeface="Century Gothic" panose="020B0502020202020204" pitchFamily="34" charset="0"/>
              </a:rPr>
              <a:t>“Le preguntaría a Dios: ‘¿Por qué me castigas así?’ Pero ahora me doy cuenta de que no era un castigo porque conocí a un grupo de verdaderos amigos, aquellos a quienes realmente podría considerar amigos y contarles lo que siento. Y ahora estoy curado.”</a:t>
            </a:r>
          </a:p>
          <a:p>
            <a:pPr marL="719138">
              <a:spcAft>
                <a:spcPts val="600"/>
              </a:spcAft>
              <a:buClr>
                <a:srgbClr val="FF0000"/>
              </a:buClr>
            </a:pPr>
            <a:r>
              <a:rPr lang="es-ES_tradnl" sz="2000" dirty="0">
                <a:latin typeface="Century Gothic" panose="020B0502020202020204" pitchFamily="34" charset="0"/>
              </a:rPr>
              <a:t>– Participante del club de TB.</a:t>
            </a:r>
          </a:p>
          <a:p>
            <a:pPr marL="358775">
              <a:spcAft>
                <a:spcPts val="600"/>
              </a:spcAft>
              <a:buClr>
                <a:srgbClr val="FF0000"/>
              </a:buClr>
            </a:pPr>
            <a:endParaRPr lang="es-ES_tradnl" sz="2000" dirty="0">
              <a:latin typeface="Century Gothic" panose="020B0502020202020204" pitchFamily="34" charset="0"/>
            </a:endParaRPr>
          </a:p>
          <a:p>
            <a:pPr marL="358775">
              <a:spcAft>
                <a:spcPts val="600"/>
              </a:spcAft>
              <a:buClr>
                <a:srgbClr val="FF0000"/>
              </a:buClr>
            </a:pPr>
            <a:r>
              <a:rPr lang="es-ES_tradnl" sz="2000" dirty="0">
                <a:latin typeface="Century Gothic" panose="020B0502020202020204" pitchFamily="34" charset="0"/>
              </a:rPr>
              <a:t>Los participantes recordaron el impacto que tuvo en su comprensión del estigma y la discriminación, así como su capacidad para ayudar a los participantes a encarnar de manera tangible ser víctimas de tales eventos:</a:t>
            </a:r>
          </a:p>
          <a:p>
            <a:pPr marL="673100">
              <a:spcAft>
                <a:spcPts val="600"/>
              </a:spcAft>
              <a:buClr>
                <a:srgbClr val="FF0000"/>
              </a:buClr>
            </a:pPr>
            <a:r>
              <a:rPr lang="es-ES_tradnl" sz="2000" i="1" dirty="0">
                <a:solidFill>
                  <a:schemeClr val="accent1"/>
                </a:solidFill>
                <a:latin typeface="Century Gothic" panose="020B0502020202020204" pitchFamily="34" charset="0"/>
              </a:rPr>
              <a:t>“El ejercicio es algo que siempre estará en la mente de alguien. … Sé que fui estigmatizado. La persona nunca olvidará eso, está bien. Esto es estigma. Así es como se siente una persona estigmatizada”</a:t>
            </a:r>
            <a:r>
              <a:rPr lang="es-ES_tradnl" sz="2000" dirty="0">
                <a:latin typeface="Century Gothic" panose="020B0502020202020204" pitchFamily="34" charset="0"/>
              </a:rPr>
              <a:t>.</a:t>
            </a:r>
          </a:p>
        </p:txBody>
      </p:sp>
      <p:sp>
        <p:nvSpPr>
          <p:cNvPr id="2" name="CuadroTexto 1">
            <a:extLst>
              <a:ext uri="{FF2B5EF4-FFF2-40B4-BE49-F238E27FC236}">
                <a16:creationId xmlns:a16="http://schemas.microsoft.com/office/drawing/2014/main" id="{C138005B-78C8-0C81-23E7-3B86D84AD6CA}"/>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Isabel Foster et al. Analysis interventions designed to reduce TB-related stigma. </a:t>
            </a:r>
            <a:r>
              <a:rPr lang="es-PE" sz="1200" i="1" dirty="0">
                <a:effectLst/>
                <a:latin typeface="Helvetica" pitchFamily="2" charset="0"/>
                <a:hlinkClick r:id="rId2"/>
              </a:rPr>
              <a:t>https://doi.org/10.1371/journal.pgph.0000989</a:t>
            </a:r>
            <a:r>
              <a:rPr lang="es-PE" sz="1200" i="1" dirty="0">
                <a:effectLst/>
                <a:latin typeface="Helvetica" pitchFamily="2" charset="0"/>
              </a:rPr>
              <a:t> </a:t>
            </a:r>
            <a:endParaRPr lang="es-PE" sz="1200" dirty="0">
              <a:solidFill>
                <a:srgbClr val="FFFFFF"/>
              </a:solidFill>
              <a:effectLst/>
              <a:latin typeface="Helvetica" pitchFamily="2" charset="0"/>
            </a:endParaRPr>
          </a:p>
        </p:txBody>
      </p:sp>
    </p:spTree>
    <p:extLst>
      <p:ext uri="{BB962C8B-B14F-4D97-AF65-F5344CB8AC3E}">
        <p14:creationId xmlns:p14="http://schemas.microsoft.com/office/powerpoint/2010/main" val="2805953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38664"/>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Citas instructivas de intervenciones que reducen</a:t>
            </a:r>
          </a:p>
          <a:p>
            <a:pPr marL="0" indent="0" algn="r" defTabSz="914400">
              <a:lnSpc>
                <a:spcPct val="100000"/>
              </a:lnSpc>
              <a:spcBef>
                <a:spcPts val="600"/>
              </a:spcBef>
              <a:spcAft>
                <a:spcPts val="600"/>
              </a:spcAft>
              <a:buClr>
                <a:srgbClr val="FF0000"/>
              </a:buClr>
              <a:buNone/>
            </a:pPr>
            <a:r>
              <a:rPr lang="es-ES_tradnl" sz="1600" dirty="0">
                <a:solidFill>
                  <a:srgbClr val="A5A5A5">
                    <a:lumMod val="50000"/>
                  </a:srgbClr>
                </a:solidFill>
                <a:latin typeface="Century Gothic" panose="020B0502020202020204" pitchFamily="34" charset="0"/>
              </a:rPr>
              <a:t>el estigma anticipado</a:t>
            </a:r>
          </a:p>
        </p:txBody>
      </p:sp>
      <p:sp>
        <p:nvSpPr>
          <p:cNvPr id="7" name="CuadroTexto 6">
            <a:extLst>
              <a:ext uri="{FF2B5EF4-FFF2-40B4-BE49-F238E27FC236}">
                <a16:creationId xmlns:a16="http://schemas.microsoft.com/office/drawing/2014/main" id="{4A825A68-D7BD-5241-8196-9549F9380045}"/>
              </a:ext>
            </a:extLst>
          </p:cNvPr>
          <p:cNvSpPr txBox="1"/>
          <p:nvPr/>
        </p:nvSpPr>
        <p:spPr>
          <a:xfrm>
            <a:off x="1142495" y="842130"/>
            <a:ext cx="9907010" cy="4016484"/>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Antes de la intervención: </a:t>
            </a:r>
          </a:p>
          <a:p>
            <a:pPr marL="719138">
              <a:spcAft>
                <a:spcPts val="600"/>
              </a:spcAft>
              <a:buClr>
                <a:srgbClr val="FF0000"/>
              </a:buClr>
            </a:pPr>
            <a:r>
              <a:rPr lang="es-ES_tradnl" sz="2000" i="1" dirty="0">
                <a:solidFill>
                  <a:schemeClr val="accent1"/>
                </a:solidFill>
                <a:latin typeface="Century Gothic" panose="020B0502020202020204" pitchFamily="34" charset="0"/>
              </a:rPr>
              <a:t>“He tenido que aprender a ser un mentiroso. Cuando la gente pregunta por qué mi piel es tan oscura, digo que he ido a la playa o a las montañas. Quiero decir, ¿qué puedo hacer? Tengo que inventar cualquier mentira que pueda, además de la verdad, cualquier cosa menos la verdad, porque si descubren la verdad, me discriminarían. ¿Quién quiere ser marginado? Uno tiene que mentir.”</a:t>
            </a:r>
          </a:p>
          <a:p>
            <a:pPr marL="719138">
              <a:spcAft>
                <a:spcPts val="600"/>
              </a:spcAft>
              <a:buClr>
                <a:srgbClr val="FF0000"/>
              </a:buClr>
            </a:pPr>
            <a:endParaRPr lang="es-ES_tradnl" sz="2000" i="1" dirty="0">
              <a:solidFill>
                <a:schemeClr val="accent1"/>
              </a:solidFill>
              <a:latin typeface="Century Gothic" panose="020B0502020202020204" pitchFamily="34" charset="0"/>
            </a:endParaRPr>
          </a:p>
          <a:p>
            <a:pPr marL="358775">
              <a:spcAft>
                <a:spcPts val="600"/>
              </a:spcAft>
              <a:buClr>
                <a:srgbClr val="FF0000"/>
              </a:buClr>
            </a:pPr>
            <a:r>
              <a:rPr lang="es-ES_tradnl" sz="2000" dirty="0">
                <a:latin typeface="Century Gothic" panose="020B0502020202020204" pitchFamily="34" charset="0"/>
              </a:rPr>
              <a:t>Los participantes mencionaron que el diagnóstico de TB en el pasado fue un shock para todos ellos, ya que podrían perder su trabajo (por ejemplo, sacerdotes, funcionarios públicos), divorciarse y cambiar su participación social. </a:t>
            </a:r>
          </a:p>
        </p:txBody>
      </p:sp>
      <p:sp>
        <p:nvSpPr>
          <p:cNvPr id="2" name="CuadroTexto 1">
            <a:extLst>
              <a:ext uri="{FF2B5EF4-FFF2-40B4-BE49-F238E27FC236}">
                <a16:creationId xmlns:a16="http://schemas.microsoft.com/office/drawing/2014/main" id="{C138005B-78C8-0C81-23E7-3B86D84AD6CA}"/>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Isabel Foster et al. Analysis interventions designed to reduce TB-related stigma. </a:t>
            </a:r>
            <a:r>
              <a:rPr lang="es-PE" sz="1200" i="1" dirty="0">
                <a:effectLst/>
                <a:latin typeface="Helvetica" pitchFamily="2" charset="0"/>
                <a:hlinkClick r:id="rId2"/>
              </a:rPr>
              <a:t>https://doi.org/10.1371/journal.pgph.0000989</a:t>
            </a:r>
            <a:r>
              <a:rPr lang="es-PE" sz="1200" i="1" dirty="0">
                <a:effectLst/>
                <a:latin typeface="Helvetica" pitchFamily="2" charset="0"/>
              </a:rPr>
              <a:t> </a:t>
            </a:r>
            <a:endParaRPr lang="es-PE" sz="1200" dirty="0">
              <a:solidFill>
                <a:srgbClr val="FFFFFF"/>
              </a:solidFill>
              <a:effectLst/>
              <a:latin typeface="Helvetica" pitchFamily="2" charset="0"/>
            </a:endParaRPr>
          </a:p>
        </p:txBody>
      </p:sp>
    </p:spTree>
    <p:extLst>
      <p:ext uri="{BB962C8B-B14F-4D97-AF65-F5344CB8AC3E}">
        <p14:creationId xmlns:p14="http://schemas.microsoft.com/office/powerpoint/2010/main" val="1767560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38664"/>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chemeClr val="bg1">
                    <a:lumMod val="75000"/>
                  </a:schemeClr>
                </a:solidFill>
                <a:latin typeface="Century Gothic" panose="020B0502020202020204" pitchFamily="34" charset="0"/>
                <a:cs typeface="Helvetica" pitchFamily="34" charset="0"/>
              </a:rPr>
              <a:t>Citas instructivas de intervenciones que reducen</a:t>
            </a:r>
          </a:p>
          <a:p>
            <a:pPr marL="0" indent="0" algn="r" defTabSz="914400">
              <a:lnSpc>
                <a:spcPct val="100000"/>
              </a:lnSpc>
              <a:spcBef>
                <a:spcPts val="600"/>
              </a:spcBef>
              <a:spcAft>
                <a:spcPts val="600"/>
              </a:spcAft>
              <a:buClr>
                <a:srgbClr val="FF0000"/>
              </a:buClr>
              <a:buNone/>
            </a:pPr>
            <a:r>
              <a:rPr lang="es-ES_tradnl" sz="1600" dirty="0">
                <a:solidFill>
                  <a:schemeClr val="bg1">
                    <a:lumMod val="75000"/>
                  </a:schemeClr>
                </a:solidFill>
                <a:latin typeface="Century Gothic" panose="020B0502020202020204" pitchFamily="34" charset="0"/>
              </a:rPr>
              <a:t>el estigma anticipado</a:t>
            </a:r>
          </a:p>
        </p:txBody>
      </p:sp>
      <p:sp>
        <p:nvSpPr>
          <p:cNvPr id="7" name="CuadroTexto 6">
            <a:extLst>
              <a:ext uri="{FF2B5EF4-FFF2-40B4-BE49-F238E27FC236}">
                <a16:creationId xmlns:a16="http://schemas.microsoft.com/office/drawing/2014/main" id="{4A825A68-D7BD-5241-8196-9549F9380045}"/>
              </a:ext>
            </a:extLst>
          </p:cNvPr>
          <p:cNvSpPr txBox="1"/>
          <p:nvPr/>
        </p:nvSpPr>
        <p:spPr>
          <a:xfrm>
            <a:off x="1142495" y="842130"/>
            <a:ext cx="9907010" cy="3170099"/>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Antes de la intervención: </a:t>
            </a:r>
          </a:p>
          <a:p>
            <a:pPr marL="719138">
              <a:spcAft>
                <a:spcPts val="600"/>
              </a:spcAft>
              <a:buClr>
                <a:srgbClr val="FF0000"/>
              </a:buClr>
            </a:pPr>
            <a:r>
              <a:rPr lang="es-ES_tradnl" sz="2000" i="1" dirty="0">
                <a:solidFill>
                  <a:schemeClr val="accent1"/>
                </a:solidFill>
                <a:latin typeface="Century Gothic" panose="020B0502020202020204" pitchFamily="34" charset="0"/>
              </a:rPr>
              <a:t>“Todos teníamos miedo de ello. Significa que vas a ser débil y no podrás mantener a tu familia. También significa que podrías perder tus relaciones sociales y, sobre todo, significa que vas a morir.”</a:t>
            </a:r>
            <a:r>
              <a:rPr lang="es-ES_tradnl" sz="2000" dirty="0">
                <a:latin typeface="Century Gothic" panose="020B0502020202020204" pitchFamily="34" charset="0"/>
              </a:rPr>
              <a:t> </a:t>
            </a:r>
          </a:p>
          <a:p>
            <a:pPr marL="719138">
              <a:spcAft>
                <a:spcPts val="600"/>
              </a:spcAft>
              <a:buClr>
                <a:srgbClr val="FF0000"/>
              </a:buClr>
            </a:pPr>
            <a:r>
              <a:rPr lang="es-ES_tradnl" sz="2000" dirty="0">
                <a:latin typeface="Century Gothic" panose="020B0502020202020204" pitchFamily="34" charset="0"/>
              </a:rPr>
              <a:t>– Participante del club de TB.</a:t>
            </a:r>
          </a:p>
          <a:p>
            <a:pPr marL="358775">
              <a:spcAft>
                <a:spcPts val="600"/>
              </a:spcAft>
              <a:buClr>
                <a:srgbClr val="FF0000"/>
              </a:buClr>
            </a:pPr>
            <a:endParaRPr lang="es-ES_tradnl" sz="2000" dirty="0">
              <a:latin typeface="Century Gothic" panose="020B0502020202020204" pitchFamily="34" charset="0"/>
            </a:endParaRPr>
          </a:p>
          <a:p>
            <a:pPr marL="358775">
              <a:spcAft>
                <a:spcPts val="600"/>
              </a:spcAft>
              <a:buClr>
                <a:srgbClr val="FF0000"/>
              </a:buClr>
            </a:pPr>
            <a:r>
              <a:rPr lang="es-ES_tradnl" sz="2000" dirty="0">
                <a:latin typeface="Century Gothic" panose="020B0502020202020204" pitchFamily="34" charset="0"/>
              </a:rPr>
              <a:t>La TB todavía se considera una enfermedad vergonzosa; una actitud que tiende a hacer que los pacientes con TB oculten su enfermedad y eviten contarle a otros sobre ella.</a:t>
            </a:r>
          </a:p>
        </p:txBody>
      </p:sp>
      <p:sp>
        <p:nvSpPr>
          <p:cNvPr id="2" name="CuadroTexto 1">
            <a:extLst>
              <a:ext uri="{FF2B5EF4-FFF2-40B4-BE49-F238E27FC236}">
                <a16:creationId xmlns:a16="http://schemas.microsoft.com/office/drawing/2014/main" id="{C138005B-78C8-0C81-23E7-3B86D84AD6CA}"/>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Isabel Foster et al. Analysis interventions designed to reduce TB-related stigma. </a:t>
            </a:r>
            <a:r>
              <a:rPr lang="es-PE" sz="1200" i="1" dirty="0">
                <a:effectLst/>
                <a:latin typeface="Helvetica" pitchFamily="2" charset="0"/>
                <a:hlinkClick r:id="rId2"/>
              </a:rPr>
              <a:t>https://doi.org/10.1371/journal.pgph.0000989</a:t>
            </a:r>
            <a:r>
              <a:rPr lang="es-PE" sz="1200" i="1" dirty="0">
                <a:effectLst/>
                <a:latin typeface="Helvetica" pitchFamily="2" charset="0"/>
              </a:rPr>
              <a:t> </a:t>
            </a:r>
            <a:endParaRPr lang="es-PE" sz="1200" dirty="0">
              <a:solidFill>
                <a:srgbClr val="FFFFFF"/>
              </a:solidFill>
              <a:effectLst/>
              <a:latin typeface="Helvetica" pitchFamily="2" charset="0"/>
            </a:endParaRPr>
          </a:p>
        </p:txBody>
      </p:sp>
    </p:spTree>
    <p:extLst>
      <p:ext uri="{BB962C8B-B14F-4D97-AF65-F5344CB8AC3E}">
        <p14:creationId xmlns:p14="http://schemas.microsoft.com/office/powerpoint/2010/main" val="3655739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38664"/>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chemeClr val="bg1">
                    <a:lumMod val="75000"/>
                  </a:schemeClr>
                </a:solidFill>
                <a:latin typeface="Century Gothic" panose="020B0502020202020204" pitchFamily="34" charset="0"/>
                <a:cs typeface="Helvetica" pitchFamily="34" charset="0"/>
              </a:rPr>
              <a:t>Citas instructivas de intervenciones que reducen</a:t>
            </a:r>
          </a:p>
          <a:p>
            <a:pPr marL="0" indent="0" algn="r" defTabSz="914400">
              <a:lnSpc>
                <a:spcPct val="100000"/>
              </a:lnSpc>
              <a:spcBef>
                <a:spcPts val="600"/>
              </a:spcBef>
              <a:spcAft>
                <a:spcPts val="600"/>
              </a:spcAft>
              <a:buClr>
                <a:srgbClr val="FF0000"/>
              </a:buClr>
              <a:buNone/>
            </a:pPr>
            <a:r>
              <a:rPr lang="es-ES_tradnl" sz="1600" dirty="0">
                <a:solidFill>
                  <a:schemeClr val="bg1">
                    <a:lumMod val="75000"/>
                  </a:schemeClr>
                </a:solidFill>
                <a:latin typeface="Century Gothic" panose="020B0502020202020204" pitchFamily="34" charset="0"/>
              </a:rPr>
              <a:t>el estigma anticipado</a:t>
            </a:r>
          </a:p>
        </p:txBody>
      </p:sp>
      <p:sp>
        <p:nvSpPr>
          <p:cNvPr id="7" name="CuadroTexto 6">
            <a:extLst>
              <a:ext uri="{FF2B5EF4-FFF2-40B4-BE49-F238E27FC236}">
                <a16:creationId xmlns:a16="http://schemas.microsoft.com/office/drawing/2014/main" id="{4A825A68-D7BD-5241-8196-9549F9380045}"/>
              </a:ext>
            </a:extLst>
          </p:cNvPr>
          <p:cNvSpPr txBox="1"/>
          <p:nvPr/>
        </p:nvSpPr>
        <p:spPr>
          <a:xfrm>
            <a:off x="1142495" y="887286"/>
            <a:ext cx="9907010" cy="5401479"/>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Después de la intervención</a:t>
            </a:r>
            <a:r>
              <a:rPr lang="es-ES_tradnl" sz="2000" dirty="0">
                <a:latin typeface="Century Gothic" panose="020B0502020202020204" pitchFamily="34" charset="0"/>
              </a:rPr>
              <a:t>:</a:t>
            </a:r>
          </a:p>
          <a:p>
            <a:pPr marL="358775">
              <a:spcAft>
                <a:spcPts val="600"/>
              </a:spcAft>
              <a:buClr>
                <a:srgbClr val="FF0000"/>
              </a:buClr>
            </a:pPr>
            <a:r>
              <a:rPr lang="es-ES_tradnl" sz="2000" dirty="0">
                <a:latin typeface="Century Gothic" panose="020B0502020202020204" pitchFamily="34" charset="0"/>
              </a:rPr>
              <a:t>Para muchos pacientes, los grupos de apoyo parecieron ser uno de los únicos lugares en los que podían hablar libremente sobre sus experiencias y sentimientos, y recibir apoyo empático de otros.</a:t>
            </a:r>
          </a:p>
          <a:p>
            <a:pPr marL="358775">
              <a:spcAft>
                <a:spcPts val="600"/>
              </a:spcAft>
              <a:buClr>
                <a:srgbClr val="FF0000"/>
              </a:buClr>
            </a:pPr>
            <a:endParaRPr lang="es-ES_tradnl" sz="2000" dirty="0">
              <a:latin typeface="Century Gothic" panose="020B0502020202020204" pitchFamily="34" charset="0"/>
            </a:endParaRPr>
          </a:p>
          <a:p>
            <a:pPr marL="719138">
              <a:spcAft>
                <a:spcPts val="600"/>
              </a:spcAft>
              <a:buClr>
                <a:srgbClr val="FF0000"/>
              </a:buClr>
            </a:pPr>
            <a:r>
              <a:rPr lang="es-ES_tradnl" sz="2000" i="1" dirty="0">
                <a:solidFill>
                  <a:schemeClr val="accent1"/>
                </a:solidFill>
                <a:latin typeface="Century Gothic" panose="020B0502020202020204" pitchFamily="34" charset="0"/>
              </a:rPr>
              <a:t>“Es la segunda vez que me diagnostican. Estaba ocultando mi enfermedad. Sin embargo, me volví débil y no pude cultivar mi tierra ni mantener a mi familia. Por lo tanto, me vi obligado a hablar con un amigo que era miembro de los clubes. Dios no quería que muriera. Me sentía avergonzado al principio, pero le conté a mi amigo y él me llevó al centro de salud. Ahora estoy sano y soy un buen maestro para los demás.”</a:t>
            </a:r>
          </a:p>
          <a:p>
            <a:pPr marL="719138">
              <a:spcAft>
                <a:spcPts val="600"/>
              </a:spcAft>
              <a:buClr>
                <a:srgbClr val="FF0000"/>
              </a:buClr>
            </a:pPr>
            <a:endParaRPr lang="es-ES_tradnl" sz="2000" i="1" dirty="0">
              <a:solidFill>
                <a:schemeClr val="accent1"/>
              </a:solidFill>
              <a:latin typeface="Century Gothic" panose="020B0502020202020204" pitchFamily="34" charset="0"/>
            </a:endParaRPr>
          </a:p>
          <a:p>
            <a:pPr marL="358775">
              <a:spcAft>
                <a:spcPts val="600"/>
              </a:spcAft>
              <a:buClr>
                <a:srgbClr val="FF0000"/>
              </a:buClr>
            </a:pPr>
            <a:r>
              <a:rPr lang="es-ES_tradnl" sz="2000" dirty="0">
                <a:latin typeface="Century Gothic" panose="020B0502020202020204" pitchFamily="34" charset="0"/>
              </a:rPr>
              <a:t>A través de conversaciones dirigidas con miembros de la familia, los proveedores de salud de cinco clínicas de TB informaron una reducción percibida tanto en el miedo al estigma familiar negativo sobre la TB.</a:t>
            </a:r>
          </a:p>
        </p:txBody>
      </p:sp>
      <p:sp>
        <p:nvSpPr>
          <p:cNvPr id="2" name="CuadroTexto 1">
            <a:extLst>
              <a:ext uri="{FF2B5EF4-FFF2-40B4-BE49-F238E27FC236}">
                <a16:creationId xmlns:a16="http://schemas.microsoft.com/office/drawing/2014/main" id="{C138005B-78C8-0C81-23E7-3B86D84AD6CA}"/>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Isabel Foster et al. Analysis interventions designed to reduce TB-related stigma. </a:t>
            </a:r>
            <a:r>
              <a:rPr lang="es-PE" sz="1200" i="1" dirty="0">
                <a:effectLst/>
                <a:latin typeface="Helvetica" pitchFamily="2" charset="0"/>
                <a:hlinkClick r:id="rId2"/>
              </a:rPr>
              <a:t>https://doi.org/10.1371/journal.pgph.0000989</a:t>
            </a:r>
            <a:r>
              <a:rPr lang="es-PE" sz="1200" i="1" dirty="0">
                <a:effectLst/>
                <a:latin typeface="Helvetica" pitchFamily="2" charset="0"/>
              </a:rPr>
              <a:t> </a:t>
            </a:r>
            <a:endParaRPr lang="es-PE" sz="1200" dirty="0">
              <a:solidFill>
                <a:srgbClr val="FFFFFF"/>
              </a:solidFill>
              <a:effectLst/>
              <a:latin typeface="Helvetica" pitchFamily="2" charset="0"/>
            </a:endParaRPr>
          </a:p>
        </p:txBody>
      </p:sp>
    </p:spTree>
    <p:extLst>
      <p:ext uri="{BB962C8B-B14F-4D97-AF65-F5344CB8AC3E}">
        <p14:creationId xmlns:p14="http://schemas.microsoft.com/office/powerpoint/2010/main" val="2904828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Estigma &amp; discriminación</a:t>
            </a:r>
          </a:p>
          <a:p>
            <a:pPr marL="0" lv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¿existe diferencia entre ambos conceptos?</a:t>
            </a: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3247043"/>
          </a:xfrm>
          <a:prstGeom prst="rect">
            <a:avLst/>
          </a:prstGeom>
          <a:noFill/>
        </p:spPr>
        <p:txBody>
          <a:bodyPr wrap="square">
            <a:spAutoFit/>
          </a:bodyPr>
          <a:lstStyle/>
          <a:p>
            <a:pPr>
              <a:spcAft>
                <a:spcPts val="600"/>
              </a:spcAft>
            </a:pPr>
            <a:r>
              <a:rPr lang="es-ES" sz="2000" b="1" dirty="0">
                <a:solidFill>
                  <a:srgbClr val="FF0000"/>
                </a:solidFill>
                <a:latin typeface="Century Gothic" panose="020B0502020202020204" pitchFamily="34" charset="0"/>
              </a:rPr>
              <a:t>Estigma</a:t>
            </a:r>
          </a:p>
          <a:p>
            <a:pPr>
              <a:spcAft>
                <a:spcPts val="600"/>
              </a:spcAft>
            </a:pPr>
            <a:r>
              <a:rPr lang="es-ES" sz="2000" b="1" dirty="0">
                <a:latin typeface="Century Gothic" panose="020B0502020202020204" pitchFamily="34" charset="0"/>
              </a:rPr>
              <a:t>Etimología: </a:t>
            </a:r>
          </a:p>
          <a:p>
            <a:pPr marL="342900" indent="-342900">
              <a:spcAft>
                <a:spcPts val="600"/>
              </a:spcAft>
              <a:buClr>
                <a:schemeClr val="accent5">
                  <a:lumMod val="50000"/>
                </a:schemeClr>
              </a:buClr>
              <a:buFont typeface="Arial" panose="020B0604020202020204" pitchFamily="34" charset="0"/>
              <a:buChar char="•"/>
            </a:pPr>
            <a:r>
              <a:rPr lang="es-ES" sz="2000" b="1" dirty="0">
                <a:latin typeface="Century Gothic" panose="020B0502020202020204" pitchFamily="34" charset="0"/>
              </a:rPr>
              <a:t>Griego antiguo: </a:t>
            </a:r>
            <a:r>
              <a:rPr lang="el-GR" sz="2000" dirty="0">
                <a:latin typeface="Century Gothic" panose="020B0502020202020204" pitchFamily="34" charset="0"/>
              </a:rPr>
              <a:t>στίγμα (</a:t>
            </a:r>
            <a:r>
              <a:rPr lang="es-ES" sz="2000" dirty="0" err="1">
                <a:latin typeface="Century Gothic" panose="020B0502020202020204" pitchFamily="34" charset="0"/>
              </a:rPr>
              <a:t>stigma</a:t>
            </a:r>
            <a:r>
              <a:rPr lang="es-ES" sz="2000" dirty="0">
                <a:latin typeface="Century Gothic" panose="020B0502020202020204" pitchFamily="34" charset="0"/>
              </a:rPr>
              <a:t>) → “marca” o “picadura”</a:t>
            </a:r>
          </a:p>
          <a:p>
            <a:pPr marL="342900" indent="-342900">
              <a:spcAft>
                <a:spcPts val="600"/>
              </a:spcAft>
              <a:buClr>
                <a:schemeClr val="accent5">
                  <a:lumMod val="50000"/>
                </a:schemeClr>
              </a:buClr>
              <a:buFont typeface="Arial" panose="020B0604020202020204" pitchFamily="34" charset="0"/>
              <a:buChar char="•"/>
            </a:pPr>
            <a:r>
              <a:rPr lang="es-ES" sz="2000" b="1" dirty="0">
                <a:latin typeface="Century Gothic" panose="020B0502020202020204" pitchFamily="34" charset="0"/>
              </a:rPr>
              <a:t>Latín: </a:t>
            </a:r>
            <a:r>
              <a:rPr lang="es-ES" sz="2000" i="1" dirty="0" err="1">
                <a:latin typeface="Century Gothic" panose="020B0502020202020204" pitchFamily="34" charset="0"/>
              </a:rPr>
              <a:t>stigma</a:t>
            </a:r>
            <a:endParaRPr lang="es-ES" sz="2000" i="1" dirty="0">
              <a:latin typeface="Century Gothic" panose="020B0502020202020204" pitchFamily="34" charset="0"/>
            </a:endParaRPr>
          </a:p>
          <a:p>
            <a:pPr marL="342900" indent="-342900">
              <a:spcAft>
                <a:spcPts val="600"/>
              </a:spcAft>
              <a:buClr>
                <a:schemeClr val="accent5">
                  <a:lumMod val="50000"/>
                </a:schemeClr>
              </a:buClr>
              <a:buFont typeface="Arial" panose="020B0604020202020204" pitchFamily="34" charset="0"/>
              <a:buChar char="•"/>
            </a:pPr>
            <a:r>
              <a:rPr lang="es-ES" sz="2000" b="1" dirty="0">
                <a:latin typeface="Century Gothic" panose="020B0502020202020204" pitchFamily="34" charset="0"/>
              </a:rPr>
              <a:t>Significado antiguo: </a:t>
            </a:r>
            <a:r>
              <a:rPr lang="es-ES" sz="2000" dirty="0">
                <a:latin typeface="Century Gothic" panose="020B0502020202020204" pitchFamily="34" charset="0"/>
              </a:rPr>
              <a:t>marcas físicas que se hacían en el cuerpo,  las que se imponían a los esclavos o criminales mediante el uso de un hierro candente</a:t>
            </a:r>
          </a:p>
          <a:p>
            <a:pPr marL="342900" indent="-342900">
              <a:spcAft>
                <a:spcPts val="600"/>
              </a:spcAft>
              <a:buClr>
                <a:schemeClr val="accent5">
                  <a:lumMod val="50000"/>
                </a:schemeClr>
              </a:buClr>
              <a:buFont typeface="Arial" panose="020B0604020202020204" pitchFamily="34" charset="0"/>
              <a:buChar char="•"/>
            </a:pPr>
            <a:r>
              <a:rPr lang="es-ES" sz="2000" b="1" dirty="0">
                <a:latin typeface="Century Gothic" panose="020B0502020202020204" pitchFamily="34" charset="0"/>
              </a:rPr>
              <a:t>Significado moderno: </a:t>
            </a:r>
            <a:r>
              <a:rPr lang="es-ES" sz="2000" dirty="0">
                <a:latin typeface="Century Gothic" panose="020B0502020202020204" pitchFamily="34" charset="0"/>
              </a:rPr>
              <a:t>marca negativa que distingue a una persona, especialmente en contextos sociales y psicológicos</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0" y="6618683"/>
            <a:ext cx="12191999" cy="276999"/>
          </a:xfrm>
          <a:prstGeom prst="rect">
            <a:avLst/>
          </a:prstGeom>
          <a:noFill/>
        </p:spPr>
        <p:txBody>
          <a:bodyPr wrap="square">
            <a:spAutoFit/>
          </a:bodyPr>
          <a:lstStyle/>
          <a:p>
            <a:pPr algn="ctr"/>
            <a:r>
              <a:rPr lang="fr-FR" sz="1200" dirty="0">
                <a:effectLst/>
                <a:latin typeface="Helvetica" pitchFamily="2" charset="0"/>
                <a:ea typeface="Aptos" panose="020B0004020202020204" pitchFamily="34" charset="0"/>
                <a:cs typeface="Times New Roman" panose="02020603050405020304" pitchFamily="18" charset="0"/>
                <a:hlinkClick r:id="rId2"/>
              </a:rPr>
              <a:t>https://definicion.de/estigma/?t</a:t>
            </a:r>
            <a:r>
              <a:rPr lang="fr-FR" sz="1200" dirty="0">
                <a:effectLst/>
                <a:latin typeface="Helvetica" pitchFamily="2" charset="0"/>
                <a:ea typeface="Aptos" panose="020B0004020202020204" pitchFamily="34" charset="0"/>
                <a:cs typeface="Times New Roman" panose="02020603050405020304" pitchFamily="18" charset="0"/>
              </a:rPr>
              <a:t> </a:t>
            </a:r>
            <a:endParaRPr lang="es-ES_tradnl" sz="1050" dirty="0">
              <a:latin typeface="Helvetica" pitchFamily="2" charset="0"/>
            </a:endParaRPr>
          </a:p>
        </p:txBody>
      </p:sp>
      <p:pic>
        <p:nvPicPr>
          <p:cNvPr id="2" name="Imagen 1">
            <a:extLst>
              <a:ext uri="{FF2B5EF4-FFF2-40B4-BE49-F238E27FC236}">
                <a16:creationId xmlns:a16="http://schemas.microsoft.com/office/drawing/2014/main" id="{E94B9B5F-6D3F-B076-9F43-71F11A3E2B20}"/>
              </a:ext>
            </a:extLst>
          </p:cNvPr>
          <p:cNvPicPr>
            <a:picLocks noChangeAspect="1"/>
          </p:cNvPicPr>
          <p:nvPr/>
        </p:nvPicPr>
        <p:blipFill>
          <a:blip r:embed="rId3"/>
          <a:stretch>
            <a:fillRect/>
          </a:stretch>
        </p:blipFill>
        <p:spPr>
          <a:xfrm>
            <a:off x="9894131" y="4680858"/>
            <a:ext cx="2020870" cy="1891534"/>
          </a:xfrm>
          <a:prstGeom prst="rect">
            <a:avLst/>
          </a:prstGeom>
        </p:spPr>
      </p:pic>
      <p:sp>
        <p:nvSpPr>
          <p:cNvPr id="4" name="CuadroTexto 3">
            <a:extLst>
              <a:ext uri="{FF2B5EF4-FFF2-40B4-BE49-F238E27FC236}">
                <a16:creationId xmlns:a16="http://schemas.microsoft.com/office/drawing/2014/main" id="{5C8B88F0-FD50-36E4-E14C-0857173C5846}"/>
              </a:ext>
            </a:extLst>
          </p:cNvPr>
          <p:cNvSpPr txBox="1"/>
          <p:nvPr/>
        </p:nvSpPr>
        <p:spPr>
          <a:xfrm rot="16200000">
            <a:off x="11043066" y="5458911"/>
            <a:ext cx="2020870" cy="261610"/>
          </a:xfrm>
          <a:prstGeom prst="rect">
            <a:avLst/>
          </a:prstGeom>
          <a:noFill/>
        </p:spPr>
        <p:txBody>
          <a:bodyPr wrap="square">
            <a:spAutoFit/>
          </a:bodyPr>
          <a:lstStyle/>
          <a:p>
            <a:pPr algn="ctr"/>
            <a:r>
              <a:rPr lang="es-PE" sz="1050" b="0" i="0" u="sng" dirty="0">
                <a:effectLst/>
                <a:latin typeface="rubik"/>
                <a:hlinkClick r:id="rId4"/>
              </a:rPr>
              <a:t>Supernatural.chile Wiki</a:t>
            </a:r>
            <a:endParaRPr lang="es-ES_tradnl" sz="1050" dirty="0"/>
          </a:p>
        </p:txBody>
      </p:sp>
    </p:spTree>
    <p:extLst>
      <p:ext uri="{BB962C8B-B14F-4D97-AF65-F5344CB8AC3E}">
        <p14:creationId xmlns:p14="http://schemas.microsoft.com/office/powerpoint/2010/main" val="1465796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38664"/>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Citas instructivas de intervenciones que reducen</a:t>
            </a:r>
          </a:p>
          <a:p>
            <a:pPr marL="0" indent="0" algn="r" defTabSz="914400">
              <a:lnSpc>
                <a:spcPct val="100000"/>
              </a:lnSpc>
              <a:spcBef>
                <a:spcPts val="600"/>
              </a:spcBef>
              <a:spcAft>
                <a:spcPts val="600"/>
              </a:spcAft>
              <a:buClr>
                <a:srgbClr val="FF0000"/>
              </a:buClr>
              <a:buNone/>
            </a:pPr>
            <a:r>
              <a:rPr lang="es-ES_tradnl" sz="1600" dirty="0">
                <a:solidFill>
                  <a:srgbClr val="A5A5A5">
                    <a:lumMod val="50000"/>
                  </a:srgbClr>
                </a:solidFill>
                <a:latin typeface="Century Gothic" panose="020B0502020202020204" pitchFamily="34" charset="0"/>
              </a:rPr>
              <a:t>el estigma expresado</a:t>
            </a:r>
          </a:p>
        </p:txBody>
      </p:sp>
      <p:sp>
        <p:nvSpPr>
          <p:cNvPr id="7" name="CuadroTexto 6">
            <a:extLst>
              <a:ext uri="{FF2B5EF4-FFF2-40B4-BE49-F238E27FC236}">
                <a16:creationId xmlns:a16="http://schemas.microsoft.com/office/drawing/2014/main" id="{4A825A68-D7BD-5241-8196-9549F9380045}"/>
              </a:ext>
            </a:extLst>
          </p:cNvPr>
          <p:cNvSpPr txBox="1"/>
          <p:nvPr/>
        </p:nvSpPr>
        <p:spPr>
          <a:xfrm>
            <a:off x="1142495" y="887286"/>
            <a:ext cx="9907010" cy="2862322"/>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Antes de la intervención: </a:t>
            </a:r>
          </a:p>
          <a:p>
            <a:pPr marL="358775">
              <a:spcAft>
                <a:spcPts val="600"/>
              </a:spcAft>
              <a:buClr>
                <a:srgbClr val="FF0000"/>
              </a:buClr>
            </a:pPr>
            <a:r>
              <a:rPr lang="es-ES_tradnl" sz="2000" dirty="0">
                <a:latin typeface="Century Gothic" panose="020B0502020202020204" pitchFamily="34" charset="0"/>
              </a:rPr>
              <a:t>La mayoría de los pacientes había experimentado, en diversos grados, rechazo social y discriminación por parte de familiares, amigos, vecinos y/o proveedores de salud. </a:t>
            </a:r>
          </a:p>
          <a:p>
            <a:pPr marL="358775">
              <a:spcAft>
                <a:spcPts val="600"/>
              </a:spcAft>
              <a:buClr>
                <a:srgbClr val="FF0000"/>
              </a:buClr>
            </a:pPr>
            <a:endParaRPr lang="es-ES_tradnl" sz="2000" dirty="0">
              <a:latin typeface="Century Gothic" panose="020B0502020202020204" pitchFamily="34" charset="0"/>
            </a:endParaRPr>
          </a:p>
          <a:p>
            <a:pPr marL="719138">
              <a:spcAft>
                <a:spcPts val="600"/>
              </a:spcAft>
              <a:buClr>
                <a:srgbClr val="FF0000"/>
              </a:buClr>
            </a:pPr>
            <a:r>
              <a:rPr lang="es-ES_tradnl" sz="2000" i="1" dirty="0">
                <a:solidFill>
                  <a:schemeClr val="accent1"/>
                </a:solidFill>
                <a:latin typeface="Century Gothic" panose="020B0502020202020204" pitchFamily="34" charset="0"/>
              </a:rPr>
              <a:t>“En lugar de alentar al paciente a buscar tratamiento, lo mantenían en casa para no ser identificados como un caso de TB.”</a:t>
            </a:r>
            <a:r>
              <a:rPr lang="es-ES_tradnl" sz="2000" dirty="0">
                <a:latin typeface="Century Gothic" panose="020B0502020202020204" pitchFamily="34" charset="0"/>
              </a:rPr>
              <a:t> </a:t>
            </a:r>
          </a:p>
          <a:p>
            <a:pPr marL="719138">
              <a:spcAft>
                <a:spcPts val="600"/>
              </a:spcAft>
              <a:buClr>
                <a:srgbClr val="FF0000"/>
              </a:buClr>
            </a:pPr>
            <a:r>
              <a:rPr lang="es-ES_tradnl" sz="2000" dirty="0">
                <a:latin typeface="Century Gothic" panose="020B0502020202020204" pitchFamily="34" charset="0"/>
              </a:rPr>
              <a:t>– Participante del club de TB.</a:t>
            </a:r>
          </a:p>
        </p:txBody>
      </p:sp>
      <p:sp>
        <p:nvSpPr>
          <p:cNvPr id="2" name="CuadroTexto 1">
            <a:extLst>
              <a:ext uri="{FF2B5EF4-FFF2-40B4-BE49-F238E27FC236}">
                <a16:creationId xmlns:a16="http://schemas.microsoft.com/office/drawing/2014/main" id="{C138005B-78C8-0C81-23E7-3B86D84AD6CA}"/>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Isabel Foster et al. Analysis interventions designed to reduce TB-related stigma. </a:t>
            </a:r>
            <a:r>
              <a:rPr lang="es-PE" sz="1200" i="1" dirty="0">
                <a:effectLst/>
                <a:latin typeface="Helvetica" pitchFamily="2" charset="0"/>
                <a:hlinkClick r:id="rId2"/>
              </a:rPr>
              <a:t>https://doi.org/10.1371/journal.pgph.0000989</a:t>
            </a:r>
            <a:r>
              <a:rPr lang="es-PE" sz="1200" i="1" dirty="0">
                <a:effectLst/>
                <a:latin typeface="Helvetica" pitchFamily="2" charset="0"/>
              </a:rPr>
              <a:t> </a:t>
            </a:r>
            <a:endParaRPr lang="es-PE" sz="1200" dirty="0">
              <a:solidFill>
                <a:srgbClr val="FFFFFF"/>
              </a:solidFill>
              <a:effectLst/>
              <a:latin typeface="Helvetica" pitchFamily="2" charset="0"/>
            </a:endParaRPr>
          </a:p>
        </p:txBody>
      </p:sp>
    </p:spTree>
    <p:extLst>
      <p:ext uri="{BB962C8B-B14F-4D97-AF65-F5344CB8AC3E}">
        <p14:creationId xmlns:p14="http://schemas.microsoft.com/office/powerpoint/2010/main" val="1710219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38664"/>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chemeClr val="bg1">
                    <a:lumMod val="75000"/>
                  </a:schemeClr>
                </a:solidFill>
                <a:latin typeface="Century Gothic" panose="020B0502020202020204" pitchFamily="34" charset="0"/>
                <a:cs typeface="Helvetica" pitchFamily="34" charset="0"/>
              </a:rPr>
              <a:t>Citas instructivas de intervenciones que reducen</a:t>
            </a:r>
          </a:p>
          <a:p>
            <a:pPr marL="0" indent="0" algn="r" defTabSz="914400">
              <a:lnSpc>
                <a:spcPct val="100000"/>
              </a:lnSpc>
              <a:spcBef>
                <a:spcPts val="600"/>
              </a:spcBef>
              <a:spcAft>
                <a:spcPts val="600"/>
              </a:spcAft>
              <a:buClr>
                <a:srgbClr val="FF0000"/>
              </a:buClr>
              <a:buNone/>
            </a:pPr>
            <a:r>
              <a:rPr lang="es-ES_tradnl" sz="1600" dirty="0">
                <a:solidFill>
                  <a:schemeClr val="bg1">
                    <a:lumMod val="75000"/>
                  </a:schemeClr>
                </a:solidFill>
                <a:latin typeface="Century Gothic" panose="020B0502020202020204" pitchFamily="34" charset="0"/>
              </a:rPr>
              <a:t>el estigma expresado</a:t>
            </a:r>
          </a:p>
        </p:txBody>
      </p:sp>
      <p:sp>
        <p:nvSpPr>
          <p:cNvPr id="7" name="CuadroTexto 6">
            <a:extLst>
              <a:ext uri="{FF2B5EF4-FFF2-40B4-BE49-F238E27FC236}">
                <a16:creationId xmlns:a16="http://schemas.microsoft.com/office/drawing/2014/main" id="{4A825A68-D7BD-5241-8196-9549F9380045}"/>
              </a:ext>
            </a:extLst>
          </p:cNvPr>
          <p:cNvSpPr txBox="1"/>
          <p:nvPr/>
        </p:nvSpPr>
        <p:spPr>
          <a:xfrm>
            <a:off x="1142495" y="887286"/>
            <a:ext cx="9907010" cy="5863144"/>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latin typeface="Century Gothic" panose="020B0502020202020204" pitchFamily="34" charset="0"/>
              </a:rPr>
              <a:t>Después de la intervención</a:t>
            </a:r>
            <a:r>
              <a:rPr lang="es-ES_tradnl" sz="2000" dirty="0">
                <a:latin typeface="Century Gothic" panose="020B0502020202020204" pitchFamily="34" charset="0"/>
              </a:rPr>
              <a:t>:</a:t>
            </a:r>
          </a:p>
          <a:p>
            <a:pPr marL="358775">
              <a:spcAft>
                <a:spcPts val="600"/>
              </a:spcAft>
              <a:buClr>
                <a:srgbClr val="FF0000"/>
              </a:buClr>
            </a:pPr>
            <a:r>
              <a:rPr lang="es-ES_tradnl" sz="2000" dirty="0">
                <a:latin typeface="Century Gothic" panose="020B0502020202020204" pitchFamily="34" charset="0"/>
              </a:rPr>
              <a:t>La mayoría de los participantes que han completado el tratamiento ahora se han reintegrado con éxito en sus vidas sociales y comunitarias; han regresado al trabajo, han reanudado sus estudios y han retomado sus roles y responsabilidades familiares.</a:t>
            </a:r>
          </a:p>
          <a:p>
            <a:pPr marL="358775">
              <a:spcAft>
                <a:spcPts val="600"/>
              </a:spcAft>
              <a:buClr>
                <a:srgbClr val="FF0000"/>
              </a:buClr>
            </a:pPr>
            <a:r>
              <a:rPr lang="es-ES_tradnl" sz="2000" dirty="0">
                <a:latin typeface="Century Gothic" panose="020B0502020202020204" pitchFamily="34" charset="0"/>
              </a:rPr>
              <a:t> </a:t>
            </a:r>
          </a:p>
          <a:p>
            <a:pPr marL="719138">
              <a:spcAft>
                <a:spcPts val="600"/>
              </a:spcAft>
              <a:buClr>
                <a:srgbClr val="FF0000"/>
              </a:buClr>
            </a:pPr>
            <a:r>
              <a:rPr lang="es-ES_tradnl" sz="2000" i="1" dirty="0">
                <a:solidFill>
                  <a:schemeClr val="accent1"/>
                </a:solidFill>
                <a:latin typeface="Century Gothic" panose="020B0502020202020204" pitchFamily="34" charset="0"/>
              </a:rPr>
              <a:t>“Mi esposa está conmigo ahora, esto no era así antes. En el pasado, incluso si ella quería, sus familiares no la dejaban quedarse conmigo. Ahora todos saben sobre la enfermedad, no se transmite sexualmente.”</a:t>
            </a:r>
          </a:p>
          <a:p>
            <a:pPr marL="719138">
              <a:spcAft>
                <a:spcPts val="600"/>
              </a:spcAft>
              <a:buClr>
                <a:srgbClr val="FF0000"/>
              </a:buClr>
            </a:pPr>
            <a:r>
              <a:rPr lang="es-ES_tradnl" sz="2000" dirty="0">
                <a:latin typeface="Century Gothic" panose="020B0502020202020204" pitchFamily="34" charset="0"/>
              </a:rPr>
              <a:t>– Familiar de un paciente con TB.</a:t>
            </a:r>
          </a:p>
          <a:p>
            <a:pPr marL="358775">
              <a:spcAft>
                <a:spcPts val="600"/>
              </a:spcAft>
              <a:buClr>
                <a:srgbClr val="FF0000"/>
              </a:buClr>
            </a:pPr>
            <a:endParaRPr lang="es-ES_tradnl" sz="2000" i="1" dirty="0">
              <a:solidFill>
                <a:schemeClr val="accent1"/>
              </a:solidFill>
              <a:latin typeface="Century Gothic" panose="020B0502020202020204" pitchFamily="34" charset="0"/>
            </a:endParaRPr>
          </a:p>
          <a:p>
            <a:pPr marL="719138">
              <a:spcAft>
                <a:spcPts val="600"/>
              </a:spcAft>
              <a:buClr>
                <a:srgbClr val="FF0000"/>
              </a:buClr>
            </a:pPr>
            <a:r>
              <a:rPr lang="es-ES_tradnl" sz="2000" i="1" dirty="0">
                <a:solidFill>
                  <a:schemeClr val="accent1"/>
                </a:solidFill>
                <a:latin typeface="Century Gothic" panose="020B0502020202020204" pitchFamily="34" charset="0"/>
              </a:rPr>
              <a:t>“Nos mostró la realidad de cómo hacemos sentir a las personas cuando las estigmatizamos. A veces lo hacemos deliberadamente, a veces no. Pero al final del día, la persona … no se atrevería a contarnos las cosas …. Somos nosotros quienes sentimos que nuestra gente no quiere contarnos, pero somos nosotros quienes los estamos discriminando.” </a:t>
            </a:r>
          </a:p>
          <a:p>
            <a:pPr marL="719138">
              <a:spcAft>
                <a:spcPts val="600"/>
              </a:spcAft>
              <a:buClr>
                <a:srgbClr val="FF0000"/>
              </a:buClr>
            </a:pPr>
            <a:r>
              <a:rPr lang="es-ES_tradnl" sz="2000" dirty="0">
                <a:latin typeface="Century Gothic" panose="020B0502020202020204" pitchFamily="34" charset="0"/>
              </a:rPr>
              <a:t>– Profesional de salud.</a:t>
            </a:r>
          </a:p>
        </p:txBody>
      </p:sp>
      <p:sp>
        <p:nvSpPr>
          <p:cNvPr id="2" name="CuadroTexto 1">
            <a:extLst>
              <a:ext uri="{FF2B5EF4-FFF2-40B4-BE49-F238E27FC236}">
                <a16:creationId xmlns:a16="http://schemas.microsoft.com/office/drawing/2014/main" id="{C138005B-78C8-0C81-23E7-3B86D84AD6CA}"/>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Isabel Foster et al. Analysis interventions designed to reduce TB-related stigma. </a:t>
            </a:r>
            <a:r>
              <a:rPr lang="es-PE" sz="1200" i="1" dirty="0">
                <a:effectLst/>
                <a:latin typeface="Helvetica" pitchFamily="2" charset="0"/>
                <a:hlinkClick r:id="rId2"/>
              </a:rPr>
              <a:t>https://doi.org/10.1371/journal.pgph.0000989</a:t>
            </a:r>
            <a:r>
              <a:rPr lang="es-PE" sz="1200" i="1" dirty="0">
                <a:effectLst/>
                <a:latin typeface="Helvetica" pitchFamily="2" charset="0"/>
              </a:rPr>
              <a:t> </a:t>
            </a:r>
            <a:endParaRPr lang="es-PE" sz="1200" dirty="0">
              <a:solidFill>
                <a:srgbClr val="FFFFFF"/>
              </a:solidFill>
              <a:effectLst/>
              <a:latin typeface="Helvetica" pitchFamily="2" charset="0"/>
            </a:endParaRPr>
          </a:p>
        </p:txBody>
      </p:sp>
    </p:spTree>
    <p:extLst>
      <p:ext uri="{BB962C8B-B14F-4D97-AF65-F5344CB8AC3E}">
        <p14:creationId xmlns:p14="http://schemas.microsoft.com/office/powerpoint/2010/main" val="1852309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Conclusiones</a:t>
            </a:r>
          </a:p>
          <a:p>
            <a:pPr marL="0" lv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Barreras</a:t>
            </a: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23160" y="2890391"/>
            <a:ext cx="8700525" cy="1569660"/>
          </a:xfrm>
          <a:prstGeom prst="rect">
            <a:avLst/>
          </a:prstGeom>
          <a:noFill/>
        </p:spPr>
        <p:txBody>
          <a:bodyPr wrap="square">
            <a:spAutoFit/>
          </a:bodyPr>
          <a:lstStyle/>
          <a:p>
            <a:pPr algn="ctr">
              <a:spcAft>
                <a:spcPts val="600"/>
              </a:spcAft>
            </a:pPr>
            <a:r>
              <a:rPr lang="es-ES" sz="3200" b="1" dirty="0">
                <a:solidFill>
                  <a:srgbClr val="FF0000"/>
                </a:solidFill>
                <a:latin typeface="Helvetica" pitchFamily="2" charset="0"/>
                <a:ea typeface="Tahoma" panose="020B0604030504040204" pitchFamily="34" charset="0"/>
                <a:cs typeface="Tahoma" panose="020B0604030504040204" pitchFamily="34" charset="0"/>
              </a:rPr>
              <a:t>Principales barreras en el acceso al diagnóstico de TB desde el enfoque del estigma y la discriminación</a:t>
            </a:r>
            <a:endParaRPr lang="en-US" sz="3200" b="1" dirty="0">
              <a:solidFill>
                <a:srgbClr val="FF0000"/>
              </a:solidFill>
              <a:latin typeface="Helvetica"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97841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Conclusiones</a:t>
            </a:r>
          </a:p>
          <a:p>
            <a:pPr marL="0" lvl="0" indent="0" algn="r" defTabSz="914400">
              <a:lnSpc>
                <a:spcPct val="100000"/>
              </a:lnSpc>
              <a:spcBef>
                <a:spcPts val="600"/>
              </a:spcBef>
              <a:spcAft>
                <a:spcPts val="600"/>
              </a:spcAft>
              <a:buClr>
                <a:srgbClr val="FF0000"/>
              </a:buClr>
              <a:buNone/>
            </a:pPr>
            <a:endParaRPr lang="es-ES_tradnl" sz="1400" dirty="0">
              <a:solidFill>
                <a:srgbClr val="A5A5A5">
                  <a:lumMod val="50000"/>
                </a:srgbClr>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787918"/>
            <a:ext cx="8700525" cy="2015936"/>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solidFill>
                  <a:schemeClr val="accent1"/>
                </a:solidFill>
                <a:latin typeface="Century Gothic" panose="020B0502020202020204" pitchFamily="34" charset="0"/>
              </a:rPr>
              <a:t>Estigma social y discriminación:</a:t>
            </a:r>
          </a:p>
          <a:p>
            <a:pPr marL="358775">
              <a:spcAft>
                <a:spcPts val="600"/>
              </a:spcAft>
              <a:buClr>
                <a:srgbClr val="FF0000"/>
              </a:buClr>
            </a:pPr>
            <a:r>
              <a:rPr lang="es-ES_tradnl" sz="2000" dirty="0">
                <a:latin typeface="Century Gothic" panose="020B0502020202020204" pitchFamily="34" charset="0"/>
              </a:rPr>
              <a:t>El estigma asociado a la TB hace que los pacientes se sientan avergonzados y temerosos de ser discriminados, lo que les lleva a ocultar su condición y evitar buscar atención médica. Esto provoca demoras en el diagnóstico y tratamiento, así como menor adherencia a los regímenes de tratamiento.</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Nora Reyes et al. El estigma frente a la tuberculosis en estudiantes de la facultad de medicina de una universidad pública. </a:t>
            </a:r>
            <a:r>
              <a:rPr lang="es-PE" sz="1200" i="1" dirty="0">
                <a:solidFill>
                  <a:srgbClr val="FFFFFF"/>
                </a:solidFill>
                <a:effectLst/>
                <a:latin typeface="Helvetica" pitchFamily="2" charset="0"/>
                <a:hlinkClick r:id="rId2"/>
              </a:rPr>
              <a:t>http://dx.doi.org/10.15381/anales.v79i3.15315</a:t>
            </a:r>
            <a:endParaRPr lang="es-PE" sz="1200" dirty="0">
              <a:solidFill>
                <a:srgbClr val="FFFFFF"/>
              </a:solidFill>
              <a:effectLst/>
              <a:latin typeface="Helvetica" pitchFamily="2" charset="0"/>
            </a:endParaRPr>
          </a:p>
        </p:txBody>
      </p:sp>
      <p:sp>
        <p:nvSpPr>
          <p:cNvPr id="4" name="CuadroTexto 3">
            <a:extLst>
              <a:ext uri="{FF2B5EF4-FFF2-40B4-BE49-F238E27FC236}">
                <a16:creationId xmlns:a16="http://schemas.microsoft.com/office/drawing/2014/main" id="{CDA7F8D7-9B69-D914-C67C-3C074795F6D9}"/>
              </a:ext>
            </a:extLst>
          </p:cNvPr>
          <p:cNvSpPr txBox="1"/>
          <p:nvPr/>
        </p:nvSpPr>
        <p:spPr>
          <a:xfrm rot="5400000">
            <a:off x="6554944" y="4646097"/>
            <a:ext cx="2730500" cy="369332"/>
          </a:xfrm>
          <a:prstGeom prst="rect">
            <a:avLst/>
          </a:prstGeom>
          <a:noFill/>
        </p:spPr>
        <p:txBody>
          <a:bodyPr wrap="square">
            <a:spAutoFit/>
          </a:bodyPr>
          <a:lstStyle/>
          <a:p>
            <a:pPr algn="ctr"/>
            <a:r>
              <a:rPr lang="es-PE" sz="900" b="0" i="0" dirty="0">
                <a:effectLst/>
                <a:latin typeface="Noto Sans" panose="020B0502040504020204" pitchFamily="34" charset="0"/>
              </a:rPr>
              <a:t>© Organización Panamericana de la Salud. </a:t>
            </a:r>
          </a:p>
          <a:p>
            <a:pPr algn="ctr"/>
            <a:r>
              <a:rPr lang="es-PE" sz="900" b="0" i="0" dirty="0">
                <a:effectLst/>
                <a:latin typeface="Noto Sans" panose="020B0502040504020204" pitchFamily="34" charset="0"/>
              </a:rPr>
              <a:t>Todos los derechos reservados</a:t>
            </a:r>
            <a:endParaRPr lang="es-ES_tradnl" sz="900" dirty="0"/>
          </a:p>
        </p:txBody>
      </p:sp>
      <p:pic>
        <p:nvPicPr>
          <p:cNvPr id="2" name="Imagen 1">
            <a:extLst>
              <a:ext uri="{FF2B5EF4-FFF2-40B4-BE49-F238E27FC236}">
                <a16:creationId xmlns:a16="http://schemas.microsoft.com/office/drawing/2014/main" id="{A1708FF1-AE61-AD91-9D77-AEE0DC9B56A9}"/>
              </a:ext>
            </a:extLst>
          </p:cNvPr>
          <p:cNvPicPr>
            <a:picLocks noChangeAspect="1"/>
          </p:cNvPicPr>
          <p:nvPr/>
        </p:nvPicPr>
        <p:blipFill>
          <a:blip r:embed="rId3"/>
          <a:stretch>
            <a:fillRect/>
          </a:stretch>
        </p:blipFill>
        <p:spPr>
          <a:xfrm>
            <a:off x="4535030" y="3429000"/>
            <a:ext cx="3110087" cy="2756204"/>
          </a:xfrm>
          <a:prstGeom prst="rect">
            <a:avLst/>
          </a:prstGeom>
        </p:spPr>
      </p:pic>
    </p:spTree>
    <p:extLst>
      <p:ext uri="{BB962C8B-B14F-4D97-AF65-F5344CB8AC3E}">
        <p14:creationId xmlns:p14="http://schemas.microsoft.com/office/powerpoint/2010/main" val="2849570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Conclusiones</a:t>
            </a:r>
          </a:p>
          <a:p>
            <a:pPr marL="0" lvl="0" indent="0" algn="r" defTabSz="914400">
              <a:lnSpc>
                <a:spcPct val="100000"/>
              </a:lnSpc>
              <a:spcBef>
                <a:spcPts val="600"/>
              </a:spcBef>
              <a:spcAft>
                <a:spcPts val="600"/>
              </a:spcAft>
              <a:buClr>
                <a:srgbClr val="FF0000"/>
              </a:buClr>
              <a:buNone/>
            </a:pPr>
            <a:endParaRPr lang="es-ES_tradnl" sz="1400" dirty="0">
              <a:solidFill>
                <a:srgbClr val="A5A5A5">
                  <a:lumMod val="50000"/>
                </a:srgbClr>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787918"/>
            <a:ext cx="8700525" cy="4016484"/>
          </a:xfrm>
          <a:prstGeom prst="rect">
            <a:avLst/>
          </a:prstGeom>
          <a:noFill/>
        </p:spPr>
        <p:txBody>
          <a:bodyPr wrap="square">
            <a:spAutoFit/>
          </a:bodyPr>
          <a:lstStyle/>
          <a:p>
            <a:pPr marL="342900" indent="-342900">
              <a:spcAft>
                <a:spcPts val="600"/>
              </a:spcAft>
              <a:buClr>
                <a:schemeClr val="bg1">
                  <a:lumMod val="75000"/>
                </a:schemeClr>
              </a:buClr>
              <a:buFont typeface="Arial" panose="020B0604020202020204" pitchFamily="34" charset="0"/>
              <a:buChar char="•"/>
            </a:pPr>
            <a:r>
              <a:rPr lang="es-ES_tradnl" sz="2000" b="1" dirty="0">
                <a:solidFill>
                  <a:schemeClr val="bg1">
                    <a:lumMod val="85000"/>
                  </a:schemeClr>
                </a:solidFill>
                <a:latin typeface="Century Gothic" panose="020B0502020202020204" pitchFamily="34" charset="0"/>
              </a:rPr>
              <a:t>Estigma social y discriminación:</a:t>
            </a:r>
          </a:p>
          <a:p>
            <a:pPr marL="358775">
              <a:spcAft>
                <a:spcPts val="600"/>
              </a:spcAft>
              <a:buClr>
                <a:schemeClr val="bg1">
                  <a:lumMod val="75000"/>
                </a:schemeClr>
              </a:buClr>
            </a:pPr>
            <a:r>
              <a:rPr lang="es-ES_tradnl" sz="2000" dirty="0">
                <a:solidFill>
                  <a:schemeClr val="bg1">
                    <a:lumMod val="85000"/>
                  </a:schemeClr>
                </a:solidFill>
                <a:latin typeface="Century Gothic" panose="020B0502020202020204" pitchFamily="34" charset="0"/>
              </a:rPr>
              <a:t>El estigma asociado a la TB hace que los pacientes se sientan avergonzados y temerosos de ser discriminados, lo que les lleva a ocultar su condición y evitar buscar atención médica. Esto provoca demoras en el diagnóstico y tratamiento, así como menor adherencia a los regímenes de tratamiento.</a:t>
            </a:r>
          </a:p>
          <a:p>
            <a:pPr marL="342900" indent="-342900">
              <a:spcAft>
                <a:spcPts val="600"/>
              </a:spcAft>
              <a:buClr>
                <a:srgbClr val="FF0000"/>
              </a:buClr>
              <a:buFont typeface="Arial" panose="020B0604020202020204" pitchFamily="34" charset="0"/>
              <a:buChar char="•"/>
            </a:pPr>
            <a:r>
              <a:rPr lang="es-ES_tradnl" sz="2000" b="1" dirty="0">
                <a:solidFill>
                  <a:schemeClr val="accent1"/>
                </a:solidFill>
                <a:latin typeface="Century Gothic" panose="020B0502020202020204" pitchFamily="34" charset="0"/>
              </a:rPr>
              <a:t>Falta de conocimiento y educación</a:t>
            </a:r>
            <a:r>
              <a:rPr lang="es-ES_tradnl" sz="2000" dirty="0">
                <a:latin typeface="Century Gothic" panose="020B0502020202020204" pitchFamily="34" charset="0"/>
              </a:rPr>
              <a:t>:</a:t>
            </a:r>
          </a:p>
          <a:p>
            <a:pPr marL="358775">
              <a:spcAft>
                <a:spcPts val="600"/>
              </a:spcAft>
              <a:buClr>
                <a:srgbClr val="FF0000"/>
              </a:buClr>
            </a:pPr>
            <a:r>
              <a:rPr lang="es-ES_tradnl" sz="2000" dirty="0">
                <a:latin typeface="Century Gothic" panose="020B0502020202020204" pitchFamily="34" charset="0"/>
              </a:rPr>
              <a:t>Un bajo nivel de conocimiento sobre la TB entre la población y los profesionales de salud contribuye al estigma. La falta de información adecuada sobre la enfermedad, sus modos de transmisión y tratamiento perpetúa mitos que alimentan la discriminación.</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Nora Reyes et al. El estigma frente a la tuberculosis en estudiantes de la facultad de medicina de una universidad pública. </a:t>
            </a:r>
            <a:r>
              <a:rPr lang="es-PE" sz="1200" i="1" dirty="0">
                <a:solidFill>
                  <a:srgbClr val="FFFFFF"/>
                </a:solidFill>
                <a:effectLst/>
                <a:latin typeface="Helvetica" pitchFamily="2" charset="0"/>
                <a:hlinkClick r:id="rId2"/>
              </a:rPr>
              <a:t>http://dx.doi.org/10.15381/anales.v79i3.15315</a:t>
            </a:r>
            <a:endParaRPr lang="es-PE" sz="1200" dirty="0">
              <a:solidFill>
                <a:srgbClr val="FFFFFF"/>
              </a:solidFill>
              <a:effectLst/>
              <a:latin typeface="Helvetica" pitchFamily="2" charset="0"/>
            </a:endParaRPr>
          </a:p>
        </p:txBody>
      </p:sp>
    </p:spTree>
    <p:extLst>
      <p:ext uri="{BB962C8B-B14F-4D97-AF65-F5344CB8AC3E}">
        <p14:creationId xmlns:p14="http://schemas.microsoft.com/office/powerpoint/2010/main" val="249008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Conclusiones</a:t>
            </a:r>
          </a:p>
          <a:p>
            <a:pPr marL="0" lvl="0" indent="0" algn="r" defTabSz="914400">
              <a:lnSpc>
                <a:spcPct val="100000"/>
              </a:lnSpc>
              <a:spcBef>
                <a:spcPts val="600"/>
              </a:spcBef>
              <a:spcAft>
                <a:spcPts val="600"/>
              </a:spcAft>
              <a:buClr>
                <a:srgbClr val="FF0000"/>
              </a:buClr>
              <a:buNone/>
            </a:pPr>
            <a:endParaRPr lang="es-ES_tradnl" sz="1400" dirty="0">
              <a:solidFill>
                <a:srgbClr val="A5A5A5">
                  <a:lumMod val="50000"/>
                </a:srgbClr>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787918"/>
            <a:ext cx="8700525" cy="6017032"/>
          </a:xfrm>
          <a:prstGeom prst="rect">
            <a:avLst/>
          </a:prstGeom>
          <a:noFill/>
        </p:spPr>
        <p:txBody>
          <a:bodyPr wrap="square">
            <a:spAutoFit/>
          </a:bodyPr>
          <a:lstStyle/>
          <a:p>
            <a:pPr marL="342900" indent="-342900">
              <a:spcAft>
                <a:spcPts val="600"/>
              </a:spcAft>
              <a:buClr>
                <a:schemeClr val="bg1">
                  <a:lumMod val="85000"/>
                </a:schemeClr>
              </a:buClr>
              <a:buFont typeface="Arial" panose="020B0604020202020204" pitchFamily="34" charset="0"/>
              <a:buChar char="•"/>
            </a:pPr>
            <a:r>
              <a:rPr lang="es-ES_tradnl" sz="2000" b="1" dirty="0">
                <a:solidFill>
                  <a:schemeClr val="bg1">
                    <a:lumMod val="85000"/>
                  </a:schemeClr>
                </a:solidFill>
                <a:latin typeface="Century Gothic" panose="020B0502020202020204" pitchFamily="34" charset="0"/>
              </a:rPr>
              <a:t>Estigma social y discriminación:</a:t>
            </a:r>
          </a:p>
          <a:p>
            <a:pPr marL="358775">
              <a:spcAft>
                <a:spcPts val="600"/>
              </a:spcAft>
              <a:buClr>
                <a:schemeClr val="bg1">
                  <a:lumMod val="85000"/>
                </a:schemeClr>
              </a:buClr>
            </a:pPr>
            <a:r>
              <a:rPr lang="es-ES_tradnl" sz="2000" dirty="0">
                <a:solidFill>
                  <a:schemeClr val="bg1">
                    <a:lumMod val="85000"/>
                  </a:schemeClr>
                </a:solidFill>
                <a:latin typeface="Century Gothic" panose="020B0502020202020204" pitchFamily="34" charset="0"/>
              </a:rPr>
              <a:t>El estigma asociado a la TB hace que los pacientes se sientan avergonzados y temerosos de ser discriminados, lo que les lleva a ocultar su condición y evitar buscar atención médica. Esto provoca demoras en el diagnóstico y tratamiento, así como menor adherencia a los regímenes de tratamiento.</a:t>
            </a:r>
          </a:p>
          <a:p>
            <a:pPr marL="342900" indent="-342900">
              <a:buClr>
                <a:schemeClr val="bg1">
                  <a:lumMod val="85000"/>
                </a:schemeClr>
              </a:buClr>
              <a:buFont typeface="Arial" panose="020B0604020202020204" pitchFamily="34" charset="0"/>
              <a:buChar char="•"/>
            </a:pPr>
            <a:r>
              <a:rPr lang="es-ES_tradnl" sz="2000" b="1" dirty="0">
                <a:solidFill>
                  <a:schemeClr val="bg1">
                    <a:lumMod val="85000"/>
                  </a:schemeClr>
                </a:solidFill>
                <a:latin typeface="Century Gothic" panose="020B0502020202020204" pitchFamily="34" charset="0"/>
              </a:rPr>
              <a:t>Falta de conocimiento y educación</a:t>
            </a:r>
            <a:r>
              <a:rPr lang="es-ES_tradnl" sz="2000" dirty="0">
                <a:solidFill>
                  <a:schemeClr val="bg1">
                    <a:lumMod val="85000"/>
                  </a:schemeClr>
                </a:solidFill>
                <a:latin typeface="Century Gothic" panose="020B0502020202020204" pitchFamily="34" charset="0"/>
              </a:rPr>
              <a:t>:</a:t>
            </a:r>
          </a:p>
          <a:p>
            <a:pPr marL="358775">
              <a:buClr>
                <a:schemeClr val="bg1">
                  <a:lumMod val="85000"/>
                </a:schemeClr>
              </a:buClr>
            </a:pPr>
            <a:r>
              <a:rPr lang="es-ES_tradnl" sz="2000" dirty="0">
                <a:solidFill>
                  <a:schemeClr val="bg1">
                    <a:lumMod val="85000"/>
                  </a:schemeClr>
                </a:solidFill>
                <a:latin typeface="Century Gothic" panose="020B0502020202020204" pitchFamily="34" charset="0"/>
              </a:rPr>
              <a:t>Un bajo nivel de conocimiento sobre la TB entre la población y los profesionales de salud contribuye al estigma. La falta de información adecuada sobre la enfermedad, sus modos de transmisión y tratamiento perpetúa mitos que alimentan la discriminación.</a:t>
            </a:r>
          </a:p>
          <a:p>
            <a:pPr marL="342900" indent="-342900">
              <a:spcAft>
                <a:spcPts val="600"/>
              </a:spcAft>
              <a:buClr>
                <a:srgbClr val="FF0000"/>
              </a:buClr>
              <a:buFont typeface="Arial" panose="020B0604020202020204" pitchFamily="34" charset="0"/>
              <a:buChar char="•"/>
            </a:pPr>
            <a:r>
              <a:rPr lang="es-ES_tradnl" sz="2000" b="1" dirty="0">
                <a:solidFill>
                  <a:schemeClr val="accent1"/>
                </a:solidFill>
                <a:latin typeface="Century Gothic" panose="020B0502020202020204" pitchFamily="34" charset="0"/>
              </a:rPr>
              <a:t>Comunicación deficiente entre pacientes y profesionales de salud</a:t>
            </a:r>
            <a:r>
              <a:rPr lang="es-ES_tradnl" sz="2000" dirty="0">
                <a:latin typeface="Century Gothic" panose="020B0502020202020204" pitchFamily="34" charset="0"/>
              </a:rPr>
              <a:t>:</a:t>
            </a:r>
          </a:p>
          <a:p>
            <a:pPr marL="358775">
              <a:spcAft>
                <a:spcPts val="600"/>
              </a:spcAft>
              <a:buClr>
                <a:srgbClr val="FF0000"/>
              </a:buClr>
            </a:pPr>
            <a:r>
              <a:rPr lang="es-ES_tradnl" sz="2000" dirty="0">
                <a:latin typeface="Century Gothic" panose="020B0502020202020204" pitchFamily="34" charset="0"/>
              </a:rPr>
              <a:t>La mala comunicación médico-paciente puede generar desconfianza y falta de apoyo, impidiendo que los pacientes expresen sus preocupaciones. Esto resulta en atención ineficaz y perpetúa el estigma en los entornos de atención médica.</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0" y="6640841"/>
            <a:ext cx="12180148" cy="276999"/>
          </a:xfrm>
          <a:prstGeom prst="rect">
            <a:avLst/>
          </a:prstGeom>
          <a:noFill/>
        </p:spPr>
        <p:txBody>
          <a:bodyPr wrap="square">
            <a:spAutoFit/>
          </a:bodyPr>
          <a:lstStyle/>
          <a:p>
            <a:pPr algn="ctr"/>
            <a:r>
              <a:rPr lang="es-PE" sz="1200" i="1" dirty="0">
                <a:effectLst/>
                <a:latin typeface="Helvetica" pitchFamily="2" charset="0"/>
              </a:rPr>
              <a:t>Nora Reyes et al. El estigma frente a la tuberculosis en estudiantes de la facultad de medicina de una universidad pública. </a:t>
            </a:r>
            <a:r>
              <a:rPr lang="es-PE" sz="1200" i="1" dirty="0">
                <a:solidFill>
                  <a:srgbClr val="FFFFFF"/>
                </a:solidFill>
                <a:effectLst/>
                <a:latin typeface="Helvetica" pitchFamily="2" charset="0"/>
                <a:hlinkClick r:id="rId2"/>
              </a:rPr>
              <a:t>http://dx.doi.org/10.15381/anales.v79i3.15315</a:t>
            </a:r>
            <a:endParaRPr lang="es-PE" sz="1200" dirty="0">
              <a:solidFill>
                <a:srgbClr val="FFFFFF"/>
              </a:solidFill>
              <a:effectLst/>
              <a:latin typeface="Helvetica" pitchFamily="2" charset="0"/>
            </a:endParaRPr>
          </a:p>
        </p:txBody>
      </p:sp>
    </p:spTree>
    <p:extLst>
      <p:ext uri="{BB962C8B-B14F-4D97-AF65-F5344CB8AC3E}">
        <p14:creationId xmlns:p14="http://schemas.microsoft.com/office/powerpoint/2010/main" val="2537060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Recomendaciones</a:t>
            </a:r>
          </a:p>
          <a:p>
            <a:pPr marL="0" lv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Intervenciones</a:t>
            </a: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23160" y="2890391"/>
            <a:ext cx="8700525" cy="1569660"/>
          </a:xfrm>
          <a:prstGeom prst="rect">
            <a:avLst/>
          </a:prstGeom>
          <a:noFill/>
        </p:spPr>
        <p:txBody>
          <a:bodyPr wrap="square">
            <a:spAutoFit/>
          </a:bodyPr>
          <a:lstStyle/>
          <a:p>
            <a:pPr algn="ctr">
              <a:spcAft>
                <a:spcPts val="600"/>
              </a:spcAft>
            </a:pPr>
            <a:r>
              <a:rPr lang="es-ES" sz="3200" b="1" dirty="0">
                <a:solidFill>
                  <a:srgbClr val="FF0000"/>
                </a:solidFill>
                <a:latin typeface="Helvetica" pitchFamily="2" charset="0"/>
                <a:ea typeface="Tahoma" panose="020B0604030504040204" pitchFamily="34" charset="0"/>
                <a:cs typeface="Tahoma" panose="020B0604030504040204" pitchFamily="34" charset="0"/>
              </a:rPr>
              <a:t>Principales intervenciones para facilitar el acceso al diagnóstico de TB desde el enfoque del estigma y la discriminación</a:t>
            </a:r>
            <a:endParaRPr lang="en-US" sz="3200" b="1" dirty="0">
              <a:solidFill>
                <a:srgbClr val="FF0000"/>
              </a:solidFill>
              <a:latin typeface="Helvetica"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98404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Recomendaciones</a:t>
            </a:r>
          </a:p>
          <a:p>
            <a:pPr marL="0" lvl="0" indent="0" algn="r" defTabSz="914400">
              <a:lnSpc>
                <a:spcPct val="100000"/>
              </a:lnSpc>
              <a:spcBef>
                <a:spcPts val="600"/>
              </a:spcBef>
              <a:spcAft>
                <a:spcPts val="600"/>
              </a:spcAft>
              <a:buClr>
                <a:srgbClr val="FF0000"/>
              </a:buClr>
              <a:buNone/>
            </a:pPr>
            <a:endParaRPr lang="es-ES_tradnl" sz="1400" dirty="0">
              <a:solidFill>
                <a:srgbClr val="A5A5A5">
                  <a:lumMod val="50000"/>
                </a:srgbClr>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787918"/>
            <a:ext cx="8700525" cy="2323713"/>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solidFill>
                  <a:schemeClr val="accent1"/>
                </a:solidFill>
                <a:latin typeface="Century Gothic" panose="020B0502020202020204" pitchFamily="34" charset="0"/>
              </a:rPr>
              <a:t>Programas de educación y sensibilización:</a:t>
            </a:r>
          </a:p>
          <a:p>
            <a:pPr marL="358775">
              <a:spcAft>
                <a:spcPts val="600"/>
              </a:spcAft>
              <a:buClr>
                <a:srgbClr val="FF0000"/>
              </a:buClr>
            </a:pPr>
            <a:r>
              <a:rPr lang="es-ES_tradnl" sz="2000" dirty="0">
                <a:latin typeface="Century Gothic" panose="020B0502020202020204" pitchFamily="34" charset="0"/>
              </a:rPr>
              <a:t>Implementar campañas educativas dirigidas tanto a la población general como a los profesionales de salud para aumentar el conocimiento sobre la TB. Estas campañas deben abordar mitos comunes, promover la comprensión de la enfermedad y enfatizar la importancia del diagnóstico temprano y el tratamiento adecuado para reducir el estigma.</a:t>
            </a:r>
          </a:p>
        </p:txBody>
      </p:sp>
      <p:sp>
        <p:nvSpPr>
          <p:cNvPr id="4" name="CuadroTexto 3">
            <a:extLst>
              <a:ext uri="{FF2B5EF4-FFF2-40B4-BE49-F238E27FC236}">
                <a16:creationId xmlns:a16="http://schemas.microsoft.com/office/drawing/2014/main" id="{CDA7F8D7-9B69-D914-C67C-3C074795F6D9}"/>
              </a:ext>
            </a:extLst>
          </p:cNvPr>
          <p:cNvSpPr txBox="1"/>
          <p:nvPr/>
        </p:nvSpPr>
        <p:spPr>
          <a:xfrm rot="5400000">
            <a:off x="6816384" y="4798499"/>
            <a:ext cx="2730500" cy="369332"/>
          </a:xfrm>
          <a:prstGeom prst="rect">
            <a:avLst/>
          </a:prstGeom>
          <a:noFill/>
        </p:spPr>
        <p:txBody>
          <a:bodyPr wrap="square">
            <a:spAutoFit/>
          </a:bodyPr>
          <a:lstStyle/>
          <a:p>
            <a:pPr algn="ctr"/>
            <a:r>
              <a:rPr lang="es-PE" sz="900" b="0" i="0" dirty="0">
                <a:effectLst/>
                <a:latin typeface="Noto Sans" panose="020B0502040504020204" pitchFamily="34" charset="0"/>
              </a:rPr>
              <a:t>© Organización Panamericana de la Salud. </a:t>
            </a:r>
          </a:p>
          <a:p>
            <a:pPr algn="ctr"/>
            <a:r>
              <a:rPr lang="es-PE" sz="900" b="0" i="0" dirty="0">
                <a:effectLst/>
                <a:latin typeface="Noto Sans" panose="020B0502040504020204" pitchFamily="34" charset="0"/>
              </a:rPr>
              <a:t>Todos los derechos reservados</a:t>
            </a:r>
            <a:endParaRPr lang="es-ES_tradnl" sz="900" dirty="0"/>
          </a:p>
        </p:txBody>
      </p:sp>
      <p:pic>
        <p:nvPicPr>
          <p:cNvPr id="11" name="Imagen 10">
            <a:extLst>
              <a:ext uri="{FF2B5EF4-FFF2-40B4-BE49-F238E27FC236}">
                <a16:creationId xmlns:a16="http://schemas.microsoft.com/office/drawing/2014/main" id="{4A765135-BFB3-59B7-CA13-D4A462FC9B6B}"/>
              </a:ext>
            </a:extLst>
          </p:cNvPr>
          <p:cNvPicPr>
            <a:picLocks noChangeAspect="1"/>
          </p:cNvPicPr>
          <p:nvPr/>
        </p:nvPicPr>
        <p:blipFill>
          <a:blip r:embed="rId2"/>
          <a:stretch>
            <a:fillRect/>
          </a:stretch>
        </p:blipFill>
        <p:spPr>
          <a:xfrm>
            <a:off x="4195031" y="3449860"/>
            <a:ext cx="3801937" cy="3236784"/>
          </a:xfrm>
          <a:prstGeom prst="rect">
            <a:avLst/>
          </a:prstGeom>
        </p:spPr>
      </p:pic>
    </p:spTree>
    <p:extLst>
      <p:ext uri="{BB962C8B-B14F-4D97-AF65-F5344CB8AC3E}">
        <p14:creationId xmlns:p14="http://schemas.microsoft.com/office/powerpoint/2010/main" val="2458965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Recomendaciones</a:t>
            </a:r>
          </a:p>
          <a:p>
            <a:pPr marL="0" lvl="0" indent="0" algn="r" defTabSz="914400">
              <a:lnSpc>
                <a:spcPct val="100000"/>
              </a:lnSpc>
              <a:spcBef>
                <a:spcPts val="600"/>
              </a:spcBef>
              <a:spcAft>
                <a:spcPts val="600"/>
              </a:spcAft>
              <a:buClr>
                <a:srgbClr val="FF0000"/>
              </a:buClr>
              <a:buNone/>
            </a:pPr>
            <a:endParaRPr lang="es-ES_tradnl" sz="1400" dirty="0">
              <a:solidFill>
                <a:srgbClr val="A5A5A5">
                  <a:lumMod val="50000"/>
                </a:srgbClr>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787918"/>
            <a:ext cx="8700525" cy="5016758"/>
          </a:xfrm>
          <a:prstGeom prst="rect">
            <a:avLst/>
          </a:prstGeom>
          <a:noFill/>
        </p:spPr>
        <p:txBody>
          <a:bodyPr wrap="square">
            <a:spAutoFit/>
          </a:bodyPr>
          <a:lstStyle/>
          <a:p>
            <a:pPr marL="342900" indent="-342900">
              <a:spcAft>
                <a:spcPts val="600"/>
              </a:spcAft>
              <a:buClr>
                <a:schemeClr val="bg1">
                  <a:lumMod val="85000"/>
                </a:schemeClr>
              </a:buClr>
              <a:buFont typeface="Arial" panose="020B0604020202020204" pitchFamily="34" charset="0"/>
              <a:buChar char="•"/>
            </a:pPr>
            <a:r>
              <a:rPr lang="es-ES_tradnl" sz="2000" b="1" dirty="0">
                <a:solidFill>
                  <a:schemeClr val="bg1">
                    <a:lumMod val="85000"/>
                  </a:schemeClr>
                </a:solidFill>
                <a:latin typeface="Century Gothic" panose="020B0502020202020204" pitchFamily="34" charset="0"/>
              </a:rPr>
              <a:t>Programas de educación y sensibilización:</a:t>
            </a:r>
          </a:p>
          <a:p>
            <a:pPr marL="358775">
              <a:spcAft>
                <a:spcPts val="600"/>
              </a:spcAft>
              <a:buClr>
                <a:schemeClr val="bg1">
                  <a:lumMod val="85000"/>
                </a:schemeClr>
              </a:buClr>
            </a:pPr>
            <a:r>
              <a:rPr lang="es-ES_tradnl" sz="2000" dirty="0">
                <a:solidFill>
                  <a:schemeClr val="bg1">
                    <a:lumMod val="85000"/>
                  </a:schemeClr>
                </a:solidFill>
                <a:latin typeface="Century Gothic" panose="020B0502020202020204" pitchFamily="34" charset="0"/>
              </a:rPr>
              <a:t>Implementar campañas educativas dirigidas tanto a la población general como a los profesionales de salud para aumentar el conocimiento sobre la TB. Estas campañas deben abordar mitos comunes, promover la comprensión de la enfermedad y enfatizar la importancia del diagnóstico temprano y el tratamiento adecuado para reducir el estigma.</a:t>
            </a:r>
          </a:p>
          <a:p>
            <a:pPr marL="342900" indent="-342900">
              <a:spcAft>
                <a:spcPts val="600"/>
              </a:spcAft>
              <a:buClr>
                <a:srgbClr val="FF0000"/>
              </a:buClr>
              <a:buFont typeface="Arial" panose="020B0604020202020204" pitchFamily="34" charset="0"/>
              <a:buChar char="•"/>
            </a:pPr>
            <a:r>
              <a:rPr lang="es-ES_tradnl" sz="2000" b="1" dirty="0">
                <a:solidFill>
                  <a:schemeClr val="accent1"/>
                </a:solidFill>
                <a:latin typeface="Century Gothic" panose="020B0502020202020204" pitchFamily="34" charset="0"/>
              </a:rPr>
              <a:t>Intervenciones basadas en grupos de apoyo:</a:t>
            </a:r>
          </a:p>
          <a:p>
            <a:pPr marL="358775">
              <a:spcAft>
                <a:spcPts val="600"/>
              </a:spcAft>
              <a:buClr>
                <a:srgbClr val="FF0000"/>
              </a:buClr>
            </a:pPr>
            <a:r>
              <a:rPr lang="es-ES_tradnl" sz="2000" dirty="0">
                <a:latin typeface="Century Gothic" panose="020B0502020202020204" pitchFamily="34" charset="0"/>
              </a:rPr>
              <a:t>Establecer grupos de apoyo para pacientes con TB donde puedan compartir experiencias, recibir apoyo emocional y aprender sobre su enfermedad en un ambiente seguro. Estos grupos pueden ayudar a reducir el estigma interno y anticipado, empoderando a los pacientes para que hablen abiertamente sobre su condición.</a:t>
            </a:r>
          </a:p>
          <a:p>
            <a:pPr marL="358775">
              <a:spcAft>
                <a:spcPts val="600"/>
              </a:spcAft>
              <a:buClr>
                <a:srgbClr val="FF0000"/>
              </a:buClr>
            </a:pPr>
            <a:endParaRPr lang="es-ES_tradnl" sz="2000" dirty="0">
              <a:latin typeface="Century Gothic" panose="020B0502020202020204" pitchFamily="34" charset="0"/>
            </a:endParaRPr>
          </a:p>
        </p:txBody>
      </p:sp>
    </p:spTree>
    <p:extLst>
      <p:ext uri="{BB962C8B-B14F-4D97-AF65-F5344CB8AC3E}">
        <p14:creationId xmlns:p14="http://schemas.microsoft.com/office/powerpoint/2010/main" val="41365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Recomendaciones</a:t>
            </a:r>
          </a:p>
          <a:p>
            <a:pPr marL="0" lvl="0" indent="0" algn="r" defTabSz="914400">
              <a:lnSpc>
                <a:spcPct val="100000"/>
              </a:lnSpc>
              <a:spcBef>
                <a:spcPts val="600"/>
              </a:spcBef>
              <a:spcAft>
                <a:spcPts val="600"/>
              </a:spcAft>
              <a:buClr>
                <a:srgbClr val="FF0000"/>
              </a:buClr>
              <a:buNone/>
            </a:pPr>
            <a:endParaRPr lang="es-ES_tradnl" sz="1400" dirty="0">
              <a:solidFill>
                <a:srgbClr val="A5A5A5">
                  <a:lumMod val="50000"/>
                </a:srgbClr>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787918"/>
            <a:ext cx="8700525" cy="2708434"/>
          </a:xfrm>
          <a:prstGeom prst="rect">
            <a:avLst/>
          </a:prstGeom>
          <a:noFill/>
        </p:spPr>
        <p:txBody>
          <a:bodyPr wrap="square">
            <a:spAutoFit/>
          </a:bodyPr>
          <a:lstStyle/>
          <a:p>
            <a:pPr marL="342900" indent="-342900">
              <a:spcAft>
                <a:spcPts val="600"/>
              </a:spcAft>
              <a:buClr>
                <a:srgbClr val="FF0000"/>
              </a:buClr>
              <a:buFont typeface="Arial" panose="020B0604020202020204" pitchFamily="34" charset="0"/>
              <a:buChar char="•"/>
            </a:pPr>
            <a:r>
              <a:rPr lang="es-ES_tradnl" sz="2000" b="1" dirty="0">
                <a:solidFill>
                  <a:schemeClr val="accent1"/>
                </a:solidFill>
                <a:latin typeface="Century Gothic" panose="020B0502020202020204" pitchFamily="34" charset="0"/>
              </a:rPr>
              <a:t>Mejorar la comunicación médico-paciente:</a:t>
            </a:r>
          </a:p>
          <a:p>
            <a:pPr marL="358775">
              <a:spcAft>
                <a:spcPts val="600"/>
              </a:spcAft>
              <a:buClr>
                <a:srgbClr val="FF0000"/>
              </a:buClr>
            </a:pPr>
            <a:r>
              <a:rPr lang="es-ES_tradnl" sz="2000" dirty="0">
                <a:latin typeface="Century Gothic" panose="020B0502020202020204" pitchFamily="34" charset="0"/>
              </a:rPr>
              <a:t>Capacitar a los profesionales de salud en habilidades comunicativas efectivas para fomentar un entorno de confianza donde los pacientes se sientan cómodos compartiendo sus preocupaciones.</a:t>
            </a:r>
          </a:p>
          <a:p>
            <a:pPr marL="358775">
              <a:spcAft>
                <a:spcPts val="600"/>
              </a:spcAft>
              <a:buClr>
                <a:srgbClr val="FF0000"/>
              </a:buClr>
            </a:pPr>
            <a:r>
              <a:rPr lang="es-ES_tradnl" sz="2000" dirty="0">
                <a:latin typeface="Century Gothic" panose="020B0502020202020204" pitchFamily="34" charset="0"/>
              </a:rPr>
              <a:t>Esto incluye entrenar a los médicos sobre cómo abordar el estigma, así como proporcionar información clara y comprensible sobre la TB.</a:t>
            </a:r>
          </a:p>
        </p:txBody>
      </p:sp>
      <p:sp>
        <p:nvSpPr>
          <p:cNvPr id="2" name="CuadroTexto 1">
            <a:extLst>
              <a:ext uri="{FF2B5EF4-FFF2-40B4-BE49-F238E27FC236}">
                <a16:creationId xmlns:a16="http://schemas.microsoft.com/office/drawing/2014/main" id="{66DFC443-2879-9EE3-DF3B-C9C515DE9955}"/>
              </a:ext>
            </a:extLst>
          </p:cNvPr>
          <p:cNvSpPr txBox="1"/>
          <p:nvPr/>
        </p:nvSpPr>
        <p:spPr>
          <a:xfrm rot="5400000">
            <a:off x="6370440" y="4906831"/>
            <a:ext cx="2730500" cy="369332"/>
          </a:xfrm>
          <a:prstGeom prst="rect">
            <a:avLst/>
          </a:prstGeom>
          <a:noFill/>
        </p:spPr>
        <p:txBody>
          <a:bodyPr wrap="square">
            <a:spAutoFit/>
          </a:bodyPr>
          <a:lstStyle/>
          <a:p>
            <a:pPr algn="ctr"/>
            <a:r>
              <a:rPr lang="es-PE" sz="900" b="0" i="0" dirty="0">
                <a:effectLst/>
                <a:latin typeface="Noto Sans" panose="020B0502040504020204" pitchFamily="34" charset="0"/>
              </a:rPr>
              <a:t>© Organización Panamericana de la Salud. </a:t>
            </a:r>
          </a:p>
          <a:p>
            <a:pPr algn="ctr"/>
            <a:r>
              <a:rPr lang="es-PE" sz="900" b="0" i="0" dirty="0">
                <a:effectLst/>
                <a:latin typeface="Noto Sans" panose="020B0502040504020204" pitchFamily="34" charset="0"/>
              </a:rPr>
              <a:t>Todos los derechos reservados</a:t>
            </a:r>
            <a:endParaRPr lang="es-ES_tradnl" sz="900" dirty="0"/>
          </a:p>
        </p:txBody>
      </p:sp>
      <p:pic>
        <p:nvPicPr>
          <p:cNvPr id="3" name="Imagen 2">
            <a:extLst>
              <a:ext uri="{FF2B5EF4-FFF2-40B4-BE49-F238E27FC236}">
                <a16:creationId xmlns:a16="http://schemas.microsoft.com/office/drawing/2014/main" id="{2BE927C0-201F-BC91-D4B1-460E88EE114A}"/>
              </a:ext>
            </a:extLst>
          </p:cNvPr>
          <p:cNvPicPr>
            <a:picLocks noChangeAspect="1"/>
          </p:cNvPicPr>
          <p:nvPr/>
        </p:nvPicPr>
        <p:blipFill>
          <a:blip r:embed="rId2"/>
          <a:stretch>
            <a:fillRect/>
          </a:stretch>
        </p:blipFill>
        <p:spPr>
          <a:xfrm>
            <a:off x="4632325" y="3726248"/>
            <a:ext cx="2927350" cy="2730500"/>
          </a:xfrm>
          <a:prstGeom prst="rect">
            <a:avLst/>
          </a:prstGeom>
        </p:spPr>
      </p:pic>
    </p:spTree>
    <p:extLst>
      <p:ext uri="{BB962C8B-B14F-4D97-AF65-F5344CB8AC3E}">
        <p14:creationId xmlns:p14="http://schemas.microsoft.com/office/powerpoint/2010/main" val="485262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Estigma &amp; discriminación</a:t>
            </a:r>
          </a:p>
          <a:p>
            <a:pPr marL="0" lv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¿existe diferencia entre ambos conceptos?</a:t>
            </a: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2785378"/>
          </a:xfrm>
          <a:prstGeom prst="rect">
            <a:avLst/>
          </a:prstGeom>
          <a:noFill/>
        </p:spPr>
        <p:txBody>
          <a:bodyPr wrap="square">
            <a:spAutoFit/>
          </a:bodyPr>
          <a:lstStyle/>
          <a:p>
            <a:pPr>
              <a:spcAft>
                <a:spcPts val="600"/>
              </a:spcAft>
            </a:pPr>
            <a:r>
              <a:rPr lang="es-ES" sz="2000" b="1" dirty="0">
                <a:solidFill>
                  <a:schemeClr val="accent1"/>
                </a:solidFill>
                <a:latin typeface="Century Gothic" panose="020B0502020202020204" pitchFamily="34" charset="0"/>
              </a:rPr>
              <a:t>Estigma</a:t>
            </a:r>
          </a:p>
          <a:p>
            <a:pPr>
              <a:spcAft>
                <a:spcPts val="600"/>
              </a:spcAft>
            </a:pPr>
            <a:r>
              <a:rPr lang="es-ES" sz="2000" b="1" dirty="0">
                <a:latin typeface="Century Gothic" panose="020B0502020202020204" pitchFamily="34" charset="0"/>
              </a:rPr>
              <a:t>Definición: </a:t>
            </a:r>
          </a:p>
          <a:p>
            <a:pPr>
              <a:spcAft>
                <a:spcPts val="600"/>
              </a:spcAft>
            </a:pPr>
            <a:r>
              <a:rPr lang="es-ES" sz="2000" dirty="0">
                <a:latin typeface="Century Gothic" panose="020B0502020202020204" pitchFamily="34" charset="0"/>
              </a:rPr>
              <a:t>El estigma se refiere a la evaluación negativa que se hace de un individuo o grupo basado en características específicas, que en el caso de la TB, pueden incluir la enfermedad misma y las creencias sociales asociadas a ella.</a:t>
            </a:r>
          </a:p>
          <a:p>
            <a:pPr>
              <a:spcAft>
                <a:spcPts val="600"/>
              </a:spcAft>
            </a:pPr>
            <a:r>
              <a:rPr lang="es-ES" sz="2000" dirty="0">
                <a:latin typeface="Century Gothic" panose="020B0502020202020204" pitchFamily="34" charset="0"/>
              </a:rPr>
              <a:t>Este fenómeno genera una desacreditación social, donde los individuos son vistos de manera despectiva debido a su condición.</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0" y="6618683"/>
            <a:ext cx="12191999" cy="276999"/>
          </a:xfrm>
          <a:prstGeom prst="rect">
            <a:avLst/>
          </a:prstGeom>
          <a:noFill/>
        </p:spPr>
        <p:txBody>
          <a:bodyPr wrap="square">
            <a:spAutoFit/>
          </a:bodyPr>
          <a:lstStyle/>
          <a:p>
            <a:pPr algn="ctr"/>
            <a:r>
              <a:rPr lang="fr-FR" sz="1200" dirty="0" err="1">
                <a:effectLst/>
                <a:latin typeface="Helvetica" pitchFamily="2" charset="0"/>
                <a:ea typeface="Aptos" panose="020B0004020202020204" pitchFamily="34" charset="0"/>
                <a:cs typeface="Times New Roman" panose="02020603050405020304" pitchFamily="18" charset="0"/>
              </a:rPr>
              <a:t>Rocío</a:t>
            </a:r>
            <a:r>
              <a:rPr lang="fr-FR" sz="1200" dirty="0">
                <a:effectLst/>
                <a:latin typeface="Helvetica" pitchFamily="2" charset="0"/>
                <a:ea typeface="Aptos" panose="020B0004020202020204" pitchFamily="34" charset="0"/>
                <a:cs typeface="Times New Roman" panose="02020603050405020304" pitchFamily="18" charset="0"/>
              </a:rPr>
              <a:t> </a:t>
            </a:r>
            <a:r>
              <a:rPr lang="fr-FR" sz="1200" dirty="0" err="1">
                <a:effectLst/>
                <a:latin typeface="Helvetica" pitchFamily="2" charset="0"/>
                <a:ea typeface="Aptos" panose="020B0004020202020204" pitchFamily="34" charset="0"/>
                <a:cs typeface="Times New Roman" panose="02020603050405020304" pitchFamily="18" charset="0"/>
              </a:rPr>
              <a:t>Carvajal</a:t>
            </a:r>
            <a:r>
              <a:rPr lang="fr-FR" sz="1200" dirty="0">
                <a:effectLst/>
                <a:latin typeface="Helvetica" pitchFamily="2" charset="0"/>
                <a:ea typeface="Aptos" panose="020B0004020202020204" pitchFamily="34" charset="0"/>
                <a:cs typeface="Times New Roman" panose="02020603050405020304" pitchFamily="18" charset="0"/>
              </a:rPr>
              <a:t> et al. </a:t>
            </a:r>
            <a:r>
              <a:rPr lang="es-PE" sz="1200" dirty="0">
                <a:effectLst/>
                <a:latin typeface="Helvetica" pitchFamily="2" charset="0"/>
                <a:ea typeface="Aptos" panose="020B0004020202020204" pitchFamily="34" charset="0"/>
                <a:cs typeface="Times New Roman" panose="02020603050405020304" pitchFamily="18" charset="0"/>
              </a:rPr>
              <a:t>Estigma y discriminación ante la tuberculosis por profesionales de la salud de la costa pacífica colombiana. DOI: 10.17151/hpsal.2018.23.1.2.</a:t>
            </a:r>
            <a:endParaRPr lang="es-ES_tradnl" sz="1050" dirty="0">
              <a:latin typeface="Helvetica" pitchFamily="2" charset="0"/>
            </a:endParaRPr>
          </a:p>
        </p:txBody>
      </p:sp>
      <p:pic>
        <p:nvPicPr>
          <p:cNvPr id="2" name="Imagen 1">
            <a:extLst>
              <a:ext uri="{FF2B5EF4-FFF2-40B4-BE49-F238E27FC236}">
                <a16:creationId xmlns:a16="http://schemas.microsoft.com/office/drawing/2014/main" id="{B8735324-40E3-4318-9EC5-3057233322FC}"/>
              </a:ext>
            </a:extLst>
          </p:cNvPr>
          <p:cNvPicPr>
            <a:picLocks noChangeAspect="1"/>
          </p:cNvPicPr>
          <p:nvPr/>
        </p:nvPicPr>
        <p:blipFill>
          <a:blip r:embed="rId2"/>
          <a:stretch>
            <a:fillRect/>
          </a:stretch>
        </p:blipFill>
        <p:spPr>
          <a:xfrm>
            <a:off x="8821299" y="3997772"/>
            <a:ext cx="3026387" cy="2688872"/>
          </a:xfrm>
          <a:prstGeom prst="rect">
            <a:avLst/>
          </a:prstGeom>
        </p:spPr>
      </p:pic>
      <p:sp>
        <p:nvSpPr>
          <p:cNvPr id="4" name="CuadroTexto 3">
            <a:extLst>
              <a:ext uri="{FF2B5EF4-FFF2-40B4-BE49-F238E27FC236}">
                <a16:creationId xmlns:a16="http://schemas.microsoft.com/office/drawing/2014/main" id="{E69E611D-4BBB-1AF1-A799-7DE49360B491}"/>
              </a:ext>
            </a:extLst>
          </p:cNvPr>
          <p:cNvSpPr txBox="1"/>
          <p:nvPr/>
        </p:nvSpPr>
        <p:spPr>
          <a:xfrm rot="5400000">
            <a:off x="10636325" y="4998869"/>
            <a:ext cx="2730500" cy="307777"/>
          </a:xfrm>
          <a:prstGeom prst="rect">
            <a:avLst/>
          </a:prstGeom>
          <a:noFill/>
        </p:spPr>
        <p:txBody>
          <a:bodyPr wrap="square">
            <a:spAutoFit/>
          </a:bodyPr>
          <a:lstStyle/>
          <a:p>
            <a:pPr algn="ctr"/>
            <a:r>
              <a:rPr lang="es-PE" sz="700" b="0" i="0" dirty="0">
                <a:effectLst/>
                <a:latin typeface="Noto Sans" panose="020B0502040504020204" pitchFamily="34" charset="0"/>
              </a:rPr>
              <a:t>© Organización Panamericana de la Salud. </a:t>
            </a:r>
          </a:p>
          <a:p>
            <a:pPr algn="ctr"/>
            <a:r>
              <a:rPr lang="es-PE" sz="700" b="0" i="0" dirty="0">
                <a:effectLst/>
                <a:latin typeface="Noto Sans" panose="020B0502040504020204" pitchFamily="34" charset="0"/>
              </a:rPr>
              <a:t>Todos los derechos reservados</a:t>
            </a:r>
            <a:endParaRPr lang="es-ES_tradnl" sz="700" dirty="0"/>
          </a:p>
        </p:txBody>
      </p:sp>
    </p:spTree>
    <p:extLst>
      <p:ext uri="{BB962C8B-B14F-4D97-AF65-F5344CB8AC3E}">
        <p14:creationId xmlns:p14="http://schemas.microsoft.com/office/powerpoint/2010/main" val="1216670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12" b="99064" l="4388" r="97691">
                        <a14:foregroundMark x1="54042" y1="18253" x2="54042" y2="18253"/>
                        <a14:foregroundMark x1="41801" y1="16381" x2="41801" y2="16381"/>
                        <a14:foregroundMark x1="37182" y1="19969" x2="37182" y2="19969"/>
                        <a14:foregroundMark x1="35335" y1="23869" x2="35335" y2="23869"/>
                        <a14:foregroundMark x1="60277" y1="23869" x2="60277" y2="23869"/>
                        <a14:foregroundMark x1="85681" y1="35725" x2="85681" y2="35725"/>
                        <a14:foregroundMark x1="72055" y1="48830" x2="88453" y2="24493"/>
                        <a14:foregroundMark x1="32102" y1="49766" x2="4388" y2="18097"/>
                        <a14:foregroundMark x1="6005" y1="19501" x2="46189" y2="4992"/>
                        <a14:foregroundMark x1="87529" y1="24649" x2="48037" y2="5148"/>
                        <a14:foregroundMark x1="84065" y1="13885" x2="89607" y2="3432"/>
                        <a14:foregroundMark x1="32333" y1="780" x2="4388" y2="2652"/>
                        <a14:foregroundMark x1="8314" y1="42434" x2="10162" y2="73167"/>
                        <a14:foregroundMark x1="7621" y1="69891" x2="8314" y2="80655"/>
                        <a14:foregroundMark x1="8545" y1="82527" x2="86605" y2="83151"/>
                        <a14:foregroundMark x1="92379" y1="82839" x2="92379" y2="62715"/>
                        <a14:foregroundMark x1="9238" y1="81123" x2="71132" y2="49922"/>
                        <a14:foregroundMark x1="31640" y1="50078" x2="91686" y2="82995"/>
                        <a14:foregroundMark x1="20785" y1="57254" x2="28176" y2="56318"/>
                        <a14:foregroundMark x1="44111" y1="33541" x2="60046" y2="16381"/>
                        <a14:foregroundMark x1="66513" y1="33853" x2="49885" y2="9828"/>
                        <a14:foregroundMark x1="55889" y1="37441" x2="61432" y2="18097"/>
                        <a14:foregroundMark x1="54503" y1="37441" x2="53811" y2="28861"/>
                        <a14:foregroundMark x1="11316" y1="70983" x2="13857" y2="68955"/>
                        <a14:foregroundMark x1="37182" y1="71295" x2="38799" y2="69423"/>
                        <a14:foregroundMark x1="70670" y1="74571" x2="83603" y2="66615"/>
                        <a14:foregroundMark x1="6005" y1="95788" x2="30254" y2="80343"/>
                        <a14:foregroundMark x1="72979" y1="82839" x2="91455" y2="97036"/>
                        <a14:foregroundMark x1="66744" y1="99064" x2="80600" y2="90952"/>
                        <a14:foregroundMark x1="9238" y1="92356" x2="26328" y2="96256"/>
                        <a14:foregroundMark x1="33025" y1="96568" x2="59122" y2="96412"/>
                        <a14:foregroundMark x1="56351" y1="70983" x2="55889" y2="69423"/>
                        <a14:foregroundMark x1="40416" y1="69111" x2="40416" y2="68175"/>
                        <a14:backgroundMark x1="57044" y1="90328" x2="57044" y2="90328"/>
                      </a14:backgroundRemoval>
                    </a14:imgEffect>
                  </a14:imgLayer>
                </a14:imgProps>
              </a:ext>
            </a:extLst>
          </a:blip>
          <a:srcRect r="2080" b="12207"/>
          <a:stretch/>
        </p:blipFill>
        <p:spPr bwMode="auto">
          <a:xfrm>
            <a:off x="-11574" y="0"/>
            <a:ext cx="4760598" cy="6318612"/>
          </a:xfrm>
          <a:prstGeom prst="rect">
            <a:avLst/>
          </a:prstGeom>
          <a:noFill/>
          <a:ln w="9525">
            <a:noFill/>
            <a:miter lim="800000"/>
            <a:headEnd/>
            <a:tailEnd/>
          </a:ln>
        </p:spPr>
      </p:pic>
      <p:pic>
        <p:nvPicPr>
          <p:cNvPr id="9" name="Marcador de contenido 3"/>
          <p:cNvPicPr>
            <a:picLocks noChangeAspect="1"/>
          </p:cNvPicPr>
          <p:nvPr/>
        </p:nvPicPr>
        <p:blipFill rotWithShape="1">
          <a:blip r:embed="rId4" cstate="print">
            <a:extLst>
              <a:ext uri="{28A0092B-C50C-407E-A947-70E740481C1C}">
                <a14:useLocalDpi xmlns:a14="http://schemas.microsoft.com/office/drawing/2010/main" val="0"/>
              </a:ext>
            </a:extLst>
          </a:blip>
          <a:srcRect t="91535" b="1639"/>
          <a:stretch/>
        </p:blipFill>
        <p:spPr>
          <a:xfrm>
            <a:off x="-24680" y="6338330"/>
            <a:ext cx="12243816" cy="577041"/>
          </a:xfrm>
          <a:prstGeom prst="rect">
            <a:avLst/>
          </a:prstGeom>
        </p:spPr>
      </p:pic>
      <p:grpSp>
        <p:nvGrpSpPr>
          <p:cNvPr id="8" name="Grupo 7">
            <a:extLst>
              <a:ext uri="{FF2B5EF4-FFF2-40B4-BE49-F238E27FC236}">
                <a16:creationId xmlns:a16="http://schemas.microsoft.com/office/drawing/2014/main" id="{C06C44D3-C0B9-CC46-B12E-31FBD924D9BD}"/>
              </a:ext>
            </a:extLst>
          </p:cNvPr>
          <p:cNvGrpSpPr/>
          <p:nvPr/>
        </p:nvGrpSpPr>
        <p:grpSpPr>
          <a:xfrm>
            <a:off x="7361889" y="4948541"/>
            <a:ext cx="4781874" cy="1292661"/>
            <a:chOff x="7613203" y="5548715"/>
            <a:chExt cx="4476071" cy="1054751"/>
          </a:xfrm>
        </p:grpSpPr>
        <p:sp>
          <p:nvSpPr>
            <p:cNvPr id="11" name="Rectangle 14">
              <a:extLst>
                <a:ext uri="{FF2B5EF4-FFF2-40B4-BE49-F238E27FC236}">
                  <a16:creationId xmlns:a16="http://schemas.microsoft.com/office/drawing/2014/main" id="{69B057FF-E71C-A847-93D6-F651FF873A4C}"/>
                </a:ext>
              </a:extLst>
            </p:cNvPr>
            <p:cNvSpPr>
              <a:spLocks noChangeArrowheads="1"/>
            </p:cNvSpPr>
            <p:nvPr/>
          </p:nvSpPr>
          <p:spPr bwMode="auto">
            <a:xfrm>
              <a:off x="7763372" y="5548715"/>
              <a:ext cx="4325902" cy="77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Aft>
                  <a:spcPts val="300"/>
                </a:spcAft>
                <a:defRPr/>
              </a:pPr>
              <a:r>
                <a:rPr lang="es-PE" sz="1600" dirty="0">
                  <a:solidFill>
                    <a:srgbClr val="0070C0"/>
                  </a:solidFill>
                  <a:latin typeface="Century Gothic" panose="020B0502020202020204" pitchFamily="34" charset="0"/>
                </a:rPr>
                <a:t>George</a:t>
              </a:r>
              <a:r>
                <a:rPr lang="es-PE" sz="1600" b="1" dirty="0">
                  <a:solidFill>
                    <a:srgbClr val="0070C0"/>
                  </a:solidFill>
                  <a:latin typeface="Century Gothic" panose="020B0502020202020204" pitchFamily="34" charset="0"/>
                </a:rPr>
                <a:t> OBREGON</a:t>
              </a:r>
            </a:p>
            <a:p>
              <a:pPr>
                <a:spcAft>
                  <a:spcPts val="300"/>
                </a:spcAft>
                <a:defRPr/>
              </a:pPr>
              <a:r>
                <a:rPr lang="en-US" sz="1600" dirty="0">
                  <a:latin typeface="Century Gothic" panose="020B0502020202020204" pitchFamily="34" charset="0"/>
                  <a:cs typeface="Helvetica" pitchFamily="34" charset="0"/>
                </a:rPr>
                <a:t>Instituto Nacional de </a:t>
              </a:r>
              <a:r>
                <a:rPr lang="en-US" sz="1600" dirty="0" err="1">
                  <a:latin typeface="Century Gothic" panose="020B0502020202020204" pitchFamily="34" charset="0"/>
                  <a:cs typeface="Helvetica" pitchFamily="34" charset="0"/>
                </a:rPr>
                <a:t>Salud</a:t>
              </a:r>
              <a:endParaRPr lang="en-US" sz="1600" dirty="0">
                <a:latin typeface="Century Gothic" panose="020B0502020202020204" pitchFamily="34" charset="0"/>
                <a:cs typeface="Helvetica" pitchFamily="34" charset="0"/>
              </a:endParaRPr>
            </a:p>
            <a:p>
              <a:pPr eaLnBrk="1" fontAlgn="auto" hangingPunct="1">
                <a:spcBef>
                  <a:spcPts val="600"/>
                </a:spcBef>
                <a:spcAft>
                  <a:spcPts val="0"/>
                </a:spcAft>
                <a:defRPr/>
              </a:pPr>
              <a:r>
                <a:rPr lang="es-ES_tradnl" altLang="en-US" sz="1400" dirty="0">
                  <a:latin typeface="Century Gothic" panose="020B0502020202020204" pitchFamily="34" charset="0"/>
                </a:rPr>
                <a:t>Av. Defensores del Morro 2268, Chorrillos, Lima 9</a:t>
              </a:r>
            </a:p>
          </p:txBody>
        </p:sp>
        <p:sp>
          <p:nvSpPr>
            <p:cNvPr id="12" name="9 Rectángulo">
              <a:extLst>
                <a:ext uri="{FF2B5EF4-FFF2-40B4-BE49-F238E27FC236}">
                  <a16:creationId xmlns:a16="http://schemas.microsoft.com/office/drawing/2014/main" id="{ED200DE3-63CA-6740-9009-E627B0DAD368}"/>
                </a:ext>
              </a:extLst>
            </p:cNvPr>
            <p:cNvSpPr/>
            <p:nvPr/>
          </p:nvSpPr>
          <p:spPr>
            <a:xfrm>
              <a:off x="7768794" y="6327222"/>
              <a:ext cx="4320480" cy="276244"/>
            </a:xfrm>
            <a:prstGeom prst="rect">
              <a:avLst/>
            </a:prstGeom>
          </p:spPr>
          <p:txBody>
            <a:bodyPr wrap="square">
              <a:spAutoFit/>
            </a:bodyPr>
            <a:lstStyle/>
            <a:p>
              <a:r>
                <a:rPr lang="es-PE" sz="1600" dirty="0">
                  <a:solidFill>
                    <a:schemeClr val="tx2"/>
                  </a:solidFill>
                  <a:latin typeface="Century Gothic" panose="020B0502020202020204" pitchFamily="34" charset="0"/>
                  <a:hlinkClick r:id="rId5"/>
                </a:rPr>
                <a:t>https://web.ins.gob.pe</a:t>
              </a:r>
              <a:endParaRPr lang="es-PE" sz="1600" dirty="0">
                <a:solidFill>
                  <a:schemeClr val="tx2"/>
                </a:solidFill>
                <a:latin typeface="Century Gothic" panose="020B0502020202020204" pitchFamily="34" charset="0"/>
              </a:endParaRPr>
            </a:p>
          </p:txBody>
        </p:sp>
        <p:pic>
          <p:nvPicPr>
            <p:cNvPr id="13" name="Imagen 12">
              <a:extLst>
                <a:ext uri="{FF2B5EF4-FFF2-40B4-BE49-F238E27FC236}">
                  <a16:creationId xmlns:a16="http://schemas.microsoft.com/office/drawing/2014/main" id="{F5D3D66E-5E35-C942-B53F-9FFC2674716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783" b="78804" l="31387" r="66788">
                          <a14:foregroundMark x1="49270" y1="23913" x2="49270" y2="23913"/>
                          <a14:foregroundMark x1="49270" y1="35870" x2="49270" y2="35870"/>
                          <a14:foregroundMark x1="48540" y1="68478" x2="41606" y2="37500"/>
                          <a14:foregroundMark x1="49270" y1="71196" x2="59489" y2="39130"/>
                          <a14:foregroundMark x1="59489" y1="36957" x2="49635" y2="25000"/>
                          <a14:foregroundMark x1="41241" y1="35870" x2="50365" y2="27174"/>
                          <a14:foregroundMark x1="50365" y1="26630" x2="51460" y2="57609"/>
                        </a14:backgroundRemoval>
                      </a14:imgEffect>
                    </a14:imgLayer>
                  </a14:imgProps>
                </a:ext>
              </a:extLst>
            </a:blip>
            <a:srcRect l="31483" t="16195" r="34257" b="20405"/>
            <a:stretch/>
          </p:blipFill>
          <p:spPr>
            <a:xfrm>
              <a:off x="7613203" y="6065107"/>
              <a:ext cx="224169" cy="278577"/>
            </a:xfrm>
            <a:prstGeom prst="rect">
              <a:avLst/>
            </a:prstGeom>
          </p:spPr>
        </p:pic>
      </p:grpSp>
      <p:sp>
        <p:nvSpPr>
          <p:cNvPr id="3" name="CuadroTexto 2">
            <a:extLst>
              <a:ext uri="{FF2B5EF4-FFF2-40B4-BE49-F238E27FC236}">
                <a16:creationId xmlns:a16="http://schemas.microsoft.com/office/drawing/2014/main" id="{9D84457F-B4DA-7DDE-768E-55168BD93F31}"/>
              </a:ext>
            </a:extLst>
          </p:cNvPr>
          <p:cNvSpPr txBox="1"/>
          <p:nvPr/>
        </p:nvSpPr>
        <p:spPr>
          <a:xfrm>
            <a:off x="6094914" y="810998"/>
            <a:ext cx="6124222" cy="646331"/>
          </a:xfrm>
          <a:prstGeom prst="rect">
            <a:avLst/>
          </a:prstGeom>
          <a:noFill/>
        </p:spPr>
        <p:txBody>
          <a:bodyPr wrap="square">
            <a:spAutoFit/>
          </a:bodyPr>
          <a:lstStyle/>
          <a:p>
            <a:pPr lvl="0" eaLnBrk="1" hangingPunct="1">
              <a:lnSpc>
                <a:spcPct val="100000"/>
              </a:lnSpc>
              <a:spcBef>
                <a:spcPts val="600"/>
              </a:spcBef>
              <a:buNone/>
              <a:defRPr/>
            </a:pPr>
            <a:r>
              <a:rPr lang="es-ES_tradnl" altLang="en-US" b="1" dirty="0">
                <a:solidFill>
                  <a:schemeClr val="bg1">
                    <a:lumMod val="50000"/>
                  </a:schemeClr>
                </a:solidFill>
                <a:latin typeface="Century Gothic" panose="020B0502020202020204" pitchFamily="34" charset="0"/>
                <a:ea typeface="Helvetica" charset="0"/>
                <a:cs typeface="Arial" panose="020B0604020202020204" pitchFamily="34" charset="0"/>
              </a:rPr>
              <a:t>Estigma &amp; discriminación en el acceso al diagnóstico de tuberculosis</a:t>
            </a:r>
          </a:p>
        </p:txBody>
      </p:sp>
      <p:sp>
        <p:nvSpPr>
          <p:cNvPr id="4" name="CuadroTexto 3">
            <a:extLst>
              <a:ext uri="{FF2B5EF4-FFF2-40B4-BE49-F238E27FC236}">
                <a16:creationId xmlns:a16="http://schemas.microsoft.com/office/drawing/2014/main" id="{90285B61-D3BD-7BFF-4B98-ABA97FC3C984}"/>
              </a:ext>
            </a:extLst>
          </p:cNvPr>
          <p:cNvSpPr txBox="1"/>
          <p:nvPr/>
        </p:nvSpPr>
        <p:spPr>
          <a:xfrm>
            <a:off x="5190769" y="810998"/>
            <a:ext cx="864687" cy="369332"/>
          </a:xfrm>
          <a:prstGeom prst="rect">
            <a:avLst/>
          </a:prstGeom>
          <a:noFill/>
        </p:spPr>
        <p:txBody>
          <a:bodyPr wrap="square">
            <a:spAutoFit/>
          </a:bodyPr>
          <a:lstStyle/>
          <a:p>
            <a:pPr lvl="0" eaLnBrk="1" hangingPunct="1">
              <a:lnSpc>
                <a:spcPct val="100000"/>
              </a:lnSpc>
              <a:spcBef>
                <a:spcPts val="600"/>
              </a:spcBef>
              <a:buNone/>
              <a:defRPr/>
            </a:pPr>
            <a:r>
              <a:rPr lang="es-ES_tradnl" altLang="en-US" b="1" dirty="0">
                <a:latin typeface="Century Gothic" panose="020B0502020202020204" pitchFamily="34" charset="0"/>
                <a:ea typeface="Helvetica" charset="0"/>
                <a:cs typeface="Arial" panose="020B0604020202020204" pitchFamily="34" charset="0"/>
              </a:rPr>
              <a:t>Tema</a:t>
            </a:r>
            <a:r>
              <a:rPr lang="en-US" altLang="en-US" b="1" dirty="0">
                <a:latin typeface="Century Gothic" panose="020B0502020202020204" pitchFamily="34" charset="0"/>
                <a:ea typeface="Helvetica" charset="0"/>
                <a:cs typeface="Arial" panose="020B0604020202020204" pitchFamily="34" charset="0"/>
              </a:rPr>
              <a:t>:</a:t>
            </a:r>
          </a:p>
        </p:txBody>
      </p:sp>
    </p:spTree>
    <p:extLst>
      <p:ext uri="{BB962C8B-B14F-4D97-AF65-F5344CB8AC3E}">
        <p14:creationId xmlns:p14="http://schemas.microsoft.com/office/powerpoint/2010/main" val="2592540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Estigma &amp; discriminación</a:t>
            </a:r>
          </a:p>
          <a:p>
            <a:pPr marL="0" lv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¿existe diferencia entre ambos conceptos?</a:t>
            </a: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5016758"/>
          </a:xfrm>
          <a:prstGeom prst="rect">
            <a:avLst/>
          </a:prstGeom>
          <a:noFill/>
        </p:spPr>
        <p:txBody>
          <a:bodyPr wrap="square">
            <a:spAutoFit/>
          </a:bodyPr>
          <a:lstStyle/>
          <a:p>
            <a:pPr>
              <a:spcAft>
                <a:spcPts val="600"/>
              </a:spcAft>
            </a:pPr>
            <a:r>
              <a:rPr lang="es-ES" sz="2000" b="1" dirty="0">
                <a:solidFill>
                  <a:schemeClr val="bg1">
                    <a:lumMod val="85000"/>
                  </a:schemeClr>
                </a:solidFill>
                <a:latin typeface="Century Gothic" panose="020B0502020202020204" pitchFamily="34" charset="0"/>
              </a:rPr>
              <a:t>Estigma</a:t>
            </a:r>
          </a:p>
          <a:p>
            <a:pPr>
              <a:spcAft>
                <a:spcPts val="600"/>
              </a:spcAft>
            </a:pPr>
            <a:r>
              <a:rPr lang="es-ES" sz="2000" b="1" dirty="0">
                <a:solidFill>
                  <a:schemeClr val="bg1">
                    <a:lumMod val="85000"/>
                  </a:schemeClr>
                </a:solidFill>
                <a:latin typeface="Century Gothic" panose="020B0502020202020204" pitchFamily="34" charset="0"/>
              </a:rPr>
              <a:t>Definición: </a:t>
            </a:r>
          </a:p>
          <a:p>
            <a:pPr>
              <a:spcAft>
                <a:spcPts val="600"/>
              </a:spcAft>
            </a:pPr>
            <a:r>
              <a:rPr lang="es-ES" sz="2000" dirty="0">
                <a:solidFill>
                  <a:schemeClr val="bg1">
                    <a:lumMod val="85000"/>
                  </a:schemeClr>
                </a:solidFill>
                <a:latin typeface="Century Gothic" panose="020B0502020202020204" pitchFamily="34" charset="0"/>
              </a:rPr>
              <a:t>El estigma se refiere a la evaluación negativa que se hace de un individuo o grupo basado en características específicas, que en el caso de la TB, pueden incluir la enfermedad misma y las creencias sociales asociadas a ella. Este fenómeno genera una desacreditación social, donde los individuos son vistos de manera despectiva debido a su condición.</a:t>
            </a:r>
          </a:p>
          <a:p>
            <a:pPr>
              <a:spcAft>
                <a:spcPts val="600"/>
              </a:spcAft>
            </a:pPr>
            <a:r>
              <a:rPr lang="es-ES" sz="2000" b="1" dirty="0">
                <a:latin typeface="Century Gothic" panose="020B0502020202020204" pitchFamily="34" charset="0"/>
              </a:rPr>
              <a:t>Manifestaciones:</a:t>
            </a:r>
            <a:r>
              <a:rPr lang="es-ES" sz="2000" dirty="0">
                <a:latin typeface="Century Gothic" panose="020B0502020202020204" pitchFamily="34" charset="0"/>
              </a:rPr>
              <a:t> </a:t>
            </a:r>
          </a:p>
          <a:p>
            <a:pPr>
              <a:spcAft>
                <a:spcPts val="600"/>
              </a:spcAft>
            </a:pPr>
            <a:r>
              <a:rPr lang="es-ES" sz="2000" dirty="0">
                <a:latin typeface="Century Gothic" panose="020B0502020202020204" pitchFamily="34" charset="0"/>
              </a:rPr>
              <a:t>El estigma puede manifestarse a través de sentimientos de vergüenza, culpa, y baja autoestima. Las personas afectadas pueden experimentar miedo al rechazo social y evitar buscar atención médica por temor a ser juzgadas. Además, el estigma puede ser internalizado, llevando a los pacientes a ocultar su diagnóstico y evitar el acceso a redes de apoyo.</a:t>
            </a:r>
          </a:p>
        </p:txBody>
      </p:sp>
    </p:spTree>
    <p:extLst>
      <p:ext uri="{BB962C8B-B14F-4D97-AF65-F5344CB8AC3E}">
        <p14:creationId xmlns:p14="http://schemas.microsoft.com/office/powerpoint/2010/main" val="1065715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Estigma &amp; discriminación</a:t>
            </a:r>
          </a:p>
          <a:p>
            <a:pPr marL="0" lv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¿existe diferencia entre ambos conceptos?</a:t>
            </a: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3170099"/>
          </a:xfrm>
          <a:prstGeom prst="rect">
            <a:avLst/>
          </a:prstGeom>
          <a:noFill/>
        </p:spPr>
        <p:txBody>
          <a:bodyPr wrap="square">
            <a:spAutoFit/>
          </a:bodyPr>
          <a:lstStyle/>
          <a:p>
            <a:pPr>
              <a:spcAft>
                <a:spcPts val="600"/>
              </a:spcAft>
            </a:pPr>
            <a:r>
              <a:rPr lang="es-ES" sz="2000" b="1" dirty="0">
                <a:solidFill>
                  <a:srgbClr val="FF0000"/>
                </a:solidFill>
                <a:latin typeface="Century Gothic" panose="020B0502020202020204" pitchFamily="34" charset="0"/>
              </a:rPr>
              <a:t>Discriminación</a:t>
            </a:r>
          </a:p>
          <a:p>
            <a:pPr>
              <a:spcAft>
                <a:spcPts val="600"/>
              </a:spcAft>
            </a:pPr>
            <a:r>
              <a:rPr lang="es-ES" sz="2000" b="1" dirty="0">
                <a:latin typeface="Century Gothic" panose="020B0502020202020204" pitchFamily="34" charset="0"/>
              </a:rPr>
              <a:t>Etimología: </a:t>
            </a:r>
          </a:p>
          <a:p>
            <a:pPr marL="342900" indent="-342900">
              <a:spcAft>
                <a:spcPts val="600"/>
              </a:spcAft>
              <a:buClr>
                <a:schemeClr val="accent5">
                  <a:lumMod val="50000"/>
                </a:schemeClr>
              </a:buClr>
              <a:buFont typeface="Arial" panose="020B0604020202020204" pitchFamily="34" charset="0"/>
              <a:buChar char="•"/>
            </a:pPr>
            <a:r>
              <a:rPr lang="es-ES" sz="2000" b="1" dirty="0">
                <a:latin typeface="Century Gothic" panose="020B0502020202020204" pitchFamily="34" charset="0"/>
              </a:rPr>
              <a:t>Latín: </a:t>
            </a:r>
            <a:r>
              <a:rPr lang="el-GR" sz="2000" dirty="0">
                <a:latin typeface="Century Gothic" panose="020B0502020202020204" pitchFamily="34" charset="0"/>
              </a:rPr>
              <a:t>(</a:t>
            </a:r>
            <a:r>
              <a:rPr lang="es-ES" sz="2000" i="1" dirty="0" err="1">
                <a:latin typeface="Century Gothic" panose="020B0502020202020204" pitchFamily="34" charset="0"/>
              </a:rPr>
              <a:t>discriminatio</a:t>
            </a:r>
            <a:r>
              <a:rPr lang="es-ES" sz="2000" dirty="0">
                <a:latin typeface="Century Gothic" panose="020B0502020202020204" pitchFamily="34" charset="0"/>
              </a:rPr>
              <a:t>) → “distinción” o “diferenciación”</a:t>
            </a:r>
          </a:p>
          <a:p>
            <a:pPr marL="342900" indent="-342900">
              <a:spcAft>
                <a:spcPts val="600"/>
              </a:spcAft>
              <a:buClr>
                <a:schemeClr val="accent5">
                  <a:lumMod val="50000"/>
                </a:schemeClr>
              </a:buClr>
              <a:buFont typeface="Arial" panose="020B0604020202020204" pitchFamily="34" charset="0"/>
              <a:buChar char="•"/>
            </a:pPr>
            <a:r>
              <a:rPr lang="es-ES" sz="2000" b="1" dirty="0">
                <a:latin typeface="Century Gothic" panose="020B0502020202020204" pitchFamily="34" charset="0"/>
              </a:rPr>
              <a:t>Significado antiguo: </a:t>
            </a:r>
            <a:r>
              <a:rPr lang="es-ES" sz="2000" dirty="0">
                <a:latin typeface="Century Gothic" panose="020B0502020202020204" pitchFamily="34" charset="0"/>
              </a:rPr>
              <a:t>se deriva del verbo </a:t>
            </a:r>
            <a:r>
              <a:rPr lang="es-ES" sz="2000" i="1" dirty="0">
                <a:latin typeface="Century Gothic" panose="020B0502020202020204" pitchFamily="34" charset="0"/>
              </a:rPr>
              <a:t>discriminare</a:t>
            </a:r>
            <a:r>
              <a:rPr lang="es-ES" sz="2000" dirty="0">
                <a:latin typeface="Century Gothic" panose="020B0502020202020204" pitchFamily="34" charset="0"/>
              </a:rPr>
              <a:t>, que implica separar o distinguir entre diferentes elementos</a:t>
            </a:r>
          </a:p>
          <a:p>
            <a:pPr marL="342900" indent="-342900">
              <a:spcAft>
                <a:spcPts val="600"/>
              </a:spcAft>
              <a:buClr>
                <a:schemeClr val="accent5">
                  <a:lumMod val="50000"/>
                </a:schemeClr>
              </a:buClr>
              <a:buFont typeface="Arial" panose="020B0604020202020204" pitchFamily="34" charset="0"/>
              <a:buChar char="•"/>
            </a:pPr>
            <a:r>
              <a:rPr lang="es-ES" sz="2000" b="1" dirty="0">
                <a:latin typeface="Century Gothic" panose="020B0502020202020204" pitchFamily="34" charset="0"/>
              </a:rPr>
              <a:t>Significado moderno: </a:t>
            </a:r>
            <a:r>
              <a:rPr lang="es-ES" sz="2000" dirty="0">
                <a:latin typeface="Century Gothic" panose="020B0502020202020204" pitchFamily="34" charset="0"/>
              </a:rPr>
              <a:t>acción de tratar a una persona o grupo de manera diferente y generalmente injusta en función de características como raza, género, orientación sexual, religión, entre otros</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0" y="6618683"/>
            <a:ext cx="12191999" cy="276999"/>
          </a:xfrm>
          <a:prstGeom prst="rect">
            <a:avLst/>
          </a:prstGeom>
          <a:noFill/>
        </p:spPr>
        <p:txBody>
          <a:bodyPr wrap="square">
            <a:spAutoFit/>
          </a:bodyPr>
          <a:lstStyle/>
          <a:p>
            <a:pPr algn="ctr"/>
            <a:r>
              <a:rPr lang="fr-FR" sz="1200" dirty="0">
                <a:effectLst/>
                <a:latin typeface="Helvetica" pitchFamily="2" charset="0"/>
                <a:ea typeface="Aptos" panose="020B0004020202020204" pitchFamily="34" charset="0"/>
                <a:cs typeface="Times New Roman" panose="02020603050405020304" pitchFamily="18" charset="0"/>
                <a:hlinkClick r:id="rId2"/>
              </a:rPr>
              <a:t>https://definicion.de/</a:t>
            </a:r>
            <a:r>
              <a:rPr lang="fr-FR" sz="1200" dirty="0">
                <a:latin typeface="Helvetica" pitchFamily="2" charset="0"/>
                <a:ea typeface="Aptos" panose="020B0004020202020204" pitchFamily="34" charset="0"/>
                <a:cs typeface="Times New Roman" panose="02020603050405020304" pitchFamily="18" charset="0"/>
                <a:hlinkClick r:id="rId2"/>
              </a:rPr>
              <a:t>driscriminacion</a:t>
            </a:r>
            <a:r>
              <a:rPr lang="fr-FR" sz="1200" dirty="0">
                <a:effectLst/>
                <a:latin typeface="Helvetica" pitchFamily="2" charset="0"/>
                <a:ea typeface="Aptos" panose="020B0004020202020204" pitchFamily="34" charset="0"/>
                <a:cs typeface="Times New Roman" panose="02020603050405020304" pitchFamily="18" charset="0"/>
                <a:hlinkClick r:id="rId2"/>
              </a:rPr>
              <a:t>/?t</a:t>
            </a:r>
            <a:r>
              <a:rPr lang="fr-FR" sz="1200" dirty="0">
                <a:effectLst/>
                <a:latin typeface="Helvetica" pitchFamily="2" charset="0"/>
                <a:ea typeface="Aptos" panose="020B0004020202020204" pitchFamily="34" charset="0"/>
                <a:cs typeface="Times New Roman" panose="02020603050405020304" pitchFamily="18" charset="0"/>
              </a:rPr>
              <a:t> </a:t>
            </a:r>
            <a:endParaRPr lang="es-ES_tradnl" sz="1050" dirty="0">
              <a:latin typeface="Helvetica" pitchFamily="2" charset="0"/>
            </a:endParaRPr>
          </a:p>
        </p:txBody>
      </p:sp>
      <p:pic>
        <p:nvPicPr>
          <p:cNvPr id="2" name="Imagen 1">
            <a:extLst>
              <a:ext uri="{FF2B5EF4-FFF2-40B4-BE49-F238E27FC236}">
                <a16:creationId xmlns:a16="http://schemas.microsoft.com/office/drawing/2014/main" id="{92D8FC95-830D-57EF-6622-194D42C687F7}"/>
              </a:ext>
            </a:extLst>
          </p:cNvPr>
          <p:cNvPicPr>
            <a:picLocks noChangeAspect="1"/>
          </p:cNvPicPr>
          <p:nvPr/>
        </p:nvPicPr>
        <p:blipFill>
          <a:blip r:embed="rId3"/>
          <a:stretch>
            <a:fillRect/>
          </a:stretch>
        </p:blipFill>
        <p:spPr>
          <a:xfrm>
            <a:off x="6991951" y="4425244"/>
            <a:ext cx="4906537" cy="2108278"/>
          </a:xfrm>
          <a:prstGeom prst="rect">
            <a:avLst/>
          </a:prstGeom>
        </p:spPr>
      </p:pic>
      <p:sp>
        <p:nvSpPr>
          <p:cNvPr id="3" name="CuadroTexto 2">
            <a:extLst>
              <a:ext uri="{FF2B5EF4-FFF2-40B4-BE49-F238E27FC236}">
                <a16:creationId xmlns:a16="http://schemas.microsoft.com/office/drawing/2014/main" id="{F508657E-6D1F-A0C2-A689-EC8EB8EC624D}"/>
              </a:ext>
            </a:extLst>
          </p:cNvPr>
          <p:cNvSpPr txBox="1"/>
          <p:nvPr/>
        </p:nvSpPr>
        <p:spPr>
          <a:xfrm rot="16200000">
            <a:off x="11043066" y="5462758"/>
            <a:ext cx="2020870" cy="253916"/>
          </a:xfrm>
          <a:prstGeom prst="rect">
            <a:avLst/>
          </a:prstGeom>
          <a:noFill/>
        </p:spPr>
        <p:txBody>
          <a:bodyPr wrap="square">
            <a:spAutoFit/>
          </a:bodyPr>
          <a:lstStyle/>
          <a:p>
            <a:pPr algn="ctr"/>
            <a:r>
              <a:rPr lang="es-PE" sz="1050" b="0" i="0" u="sng" dirty="0">
                <a:effectLst/>
                <a:latin typeface="rubik"/>
              </a:rPr>
              <a:t>Moviemieno por la paz ©</a:t>
            </a:r>
          </a:p>
        </p:txBody>
      </p:sp>
    </p:spTree>
    <p:extLst>
      <p:ext uri="{BB962C8B-B14F-4D97-AF65-F5344CB8AC3E}">
        <p14:creationId xmlns:p14="http://schemas.microsoft.com/office/powerpoint/2010/main" val="2889467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Estigma &amp; discriminación</a:t>
            </a:r>
          </a:p>
          <a:p>
            <a:pPr marL="0" lv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¿existe diferencia entre ambos conceptos?</a:t>
            </a: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3170099"/>
          </a:xfrm>
          <a:prstGeom prst="rect">
            <a:avLst/>
          </a:prstGeom>
          <a:noFill/>
        </p:spPr>
        <p:txBody>
          <a:bodyPr wrap="square">
            <a:spAutoFit/>
          </a:bodyPr>
          <a:lstStyle/>
          <a:p>
            <a:pPr>
              <a:spcAft>
                <a:spcPts val="600"/>
              </a:spcAft>
            </a:pPr>
            <a:r>
              <a:rPr lang="es-ES" sz="2000" b="1" dirty="0">
                <a:solidFill>
                  <a:schemeClr val="accent1"/>
                </a:solidFill>
                <a:latin typeface="Century Gothic" panose="020B0502020202020204" pitchFamily="34" charset="0"/>
              </a:rPr>
              <a:t>Discriminación</a:t>
            </a:r>
          </a:p>
          <a:p>
            <a:pPr>
              <a:spcAft>
                <a:spcPts val="600"/>
              </a:spcAft>
            </a:pPr>
            <a:r>
              <a:rPr lang="es-ES" sz="2000" b="1" dirty="0">
                <a:latin typeface="Century Gothic" panose="020B0502020202020204" pitchFamily="34" charset="0"/>
              </a:rPr>
              <a:t>Definición: </a:t>
            </a:r>
          </a:p>
          <a:p>
            <a:pPr>
              <a:spcAft>
                <a:spcPts val="600"/>
              </a:spcAft>
            </a:pPr>
            <a:r>
              <a:rPr lang="es-ES" sz="2000" dirty="0">
                <a:latin typeface="Century Gothic" panose="020B0502020202020204" pitchFamily="34" charset="0"/>
              </a:rPr>
              <a:t>La discriminación se refiere a las acciones concretas que resultan del estigma.</a:t>
            </a:r>
          </a:p>
          <a:p>
            <a:pPr>
              <a:spcAft>
                <a:spcPts val="600"/>
              </a:spcAft>
            </a:pPr>
            <a:r>
              <a:rPr lang="es-ES" sz="2000" dirty="0">
                <a:latin typeface="Century Gothic" panose="020B0502020202020204" pitchFamily="34" charset="0"/>
              </a:rPr>
              <a:t>Esto incluye </a:t>
            </a:r>
            <a:r>
              <a:rPr lang="es-ES" sz="2000" u="sng" dirty="0">
                <a:latin typeface="Century Gothic" panose="020B0502020202020204" pitchFamily="34" charset="0"/>
              </a:rPr>
              <a:t>comportamientos de rechazo o exclusión</a:t>
            </a:r>
            <a:r>
              <a:rPr lang="es-ES" sz="2000" dirty="0">
                <a:latin typeface="Century Gothic" panose="020B0502020202020204" pitchFamily="34" charset="0"/>
              </a:rPr>
              <a:t> hacia individuos o grupos estigmatizados.</a:t>
            </a:r>
          </a:p>
          <a:p>
            <a:pPr>
              <a:spcAft>
                <a:spcPts val="600"/>
              </a:spcAft>
            </a:pPr>
            <a:r>
              <a:rPr lang="es-ES" sz="2000" dirty="0">
                <a:latin typeface="Century Gothic" panose="020B0502020202020204" pitchFamily="34" charset="0"/>
              </a:rPr>
              <a:t>En el contexto de la TB, esto puede incluir la negación de atención médica, aislamiento social, o el trato desigual por parte de profesionales de la salud.</a:t>
            </a:r>
          </a:p>
        </p:txBody>
      </p:sp>
      <p:sp>
        <p:nvSpPr>
          <p:cNvPr id="9" name="CuadroTexto 8">
            <a:extLst>
              <a:ext uri="{FF2B5EF4-FFF2-40B4-BE49-F238E27FC236}">
                <a16:creationId xmlns:a16="http://schemas.microsoft.com/office/drawing/2014/main" id="{D616AF10-CC96-EDAB-276F-10A09C8BC10C}"/>
              </a:ext>
            </a:extLst>
          </p:cNvPr>
          <p:cNvSpPr txBox="1"/>
          <p:nvPr/>
        </p:nvSpPr>
        <p:spPr>
          <a:xfrm>
            <a:off x="2620925" y="6618683"/>
            <a:ext cx="6134986" cy="276999"/>
          </a:xfrm>
          <a:prstGeom prst="rect">
            <a:avLst/>
          </a:prstGeom>
          <a:noFill/>
        </p:spPr>
        <p:txBody>
          <a:bodyPr wrap="square">
            <a:spAutoFit/>
          </a:bodyPr>
          <a:lstStyle/>
          <a:p>
            <a:pPr algn="ctr"/>
            <a:r>
              <a:rPr lang="es-PE" sz="1200" dirty="0">
                <a:effectLst/>
                <a:latin typeface="Helvetica" pitchFamily="2" charset="0"/>
                <a:ea typeface="Aptos" panose="020B0004020202020204" pitchFamily="34" charset="0"/>
                <a:cs typeface="Times New Roman" panose="02020603050405020304" pitchFamily="18" charset="0"/>
              </a:rPr>
              <a:t>Evaluando el Estigma de TB - Stop TB Partnership</a:t>
            </a:r>
            <a:endParaRPr lang="es-ES_tradnl" sz="1050" dirty="0">
              <a:latin typeface="Helvetica" pitchFamily="2" charset="0"/>
            </a:endParaRPr>
          </a:p>
        </p:txBody>
      </p:sp>
    </p:spTree>
    <p:extLst>
      <p:ext uri="{BB962C8B-B14F-4D97-AF65-F5344CB8AC3E}">
        <p14:creationId xmlns:p14="http://schemas.microsoft.com/office/powerpoint/2010/main" val="2876135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31 Rectángulo">
            <a:extLst>
              <a:ext uri="{FF2B5EF4-FFF2-40B4-BE49-F238E27FC236}">
                <a16:creationId xmlns:a16="http://schemas.microsoft.com/office/drawing/2014/main" id="{84566A42-5289-2C4D-A03A-C1F78527214E}"/>
              </a:ext>
            </a:extLst>
          </p:cNvPr>
          <p:cNvSpPr/>
          <p:nvPr/>
        </p:nvSpPr>
        <p:spPr>
          <a:xfrm>
            <a:off x="1" y="6686644"/>
            <a:ext cx="12192000" cy="182304"/>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prstClr val="white"/>
              </a:solidFill>
            </a:endParaRPr>
          </a:p>
        </p:txBody>
      </p:sp>
      <p:cxnSp>
        <p:nvCxnSpPr>
          <p:cNvPr id="28" name="Connecteur droit 3">
            <a:extLst>
              <a:ext uri="{FF2B5EF4-FFF2-40B4-BE49-F238E27FC236}">
                <a16:creationId xmlns:a16="http://schemas.microsoft.com/office/drawing/2014/main" id="{7CE09C62-8823-7B4F-B95A-A3A3AEC31D9B}"/>
              </a:ext>
            </a:extLst>
          </p:cNvPr>
          <p:cNvCxnSpPr>
            <a:cxnSpLocks noChangeShapeType="1"/>
          </p:cNvCxnSpPr>
          <p:nvPr/>
        </p:nvCxnSpPr>
        <p:spPr bwMode="auto">
          <a:xfrm>
            <a:off x="2" y="811844"/>
            <a:ext cx="121920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Content Placeholder 2">
            <a:extLst>
              <a:ext uri="{FF2B5EF4-FFF2-40B4-BE49-F238E27FC236}">
                <a16:creationId xmlns:a16="http://schemas.microsoft.com/office/drawing/2014/main" id="{63D84312-4B6E-6E6E-E0B5-0E5D79C582C0}"/>
              </a:ext>
            </a:extLst>
          </p:cNvPr>
          <p:cNvSpPr txBox="1">
            <a:spLocks/>
          </p:cNvSpPr>
          <p:nvPr/>
        </p:nvSpPr>
        <p:spPr>
          <a:xfrm>
            <a:off x="2" y="85428"/>
            <a:ext cx="12191999" cy="707886"/>
          </a:xfrm>
          <a:prstGeom prst="rect">
            <a:avLst/>
          </a:prstGeom>
        </p:spPr>
        <p:txBody>
          <a:bodyPr wrap="square">
            <a:spAutoFit/>
          </a:bodyPr>
          <a:lstStyle>
            <a:lvl1pPr marL="228606" indent="-228606" algn="l" defTabSz="914423" rtl="0" eaLnBrk="1" latinLnBrk="0" hangingPunct="1">
              <a:lnSpc>
                <a:spcPct val="90000"/>
              </a:lnSpc>
              <a:spcBef>
                <a:spcPts val="1001"/>
              </a:spcBef>
              <a:buFont typeface="Arial"/>
              <a:buChar char="•"/>
              <a:defRPr sz="2800" kern="1200">
                <a:solidFill>
                  <a:schemeClr val="tx1"/>
                </a:solidFill>
                <a:latin typeface="+mn-lt"/>
                <a:ea typeface="+mn-ea"/>
                <a:cs typeface="+mn-cs"/>
              </a:defRPr>
            </a:lvl1pPr>
            <a:lvl2pPr marL="685818" indent="-228606" algn="l" defTabSz="91442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29" indent="-228606" algn="l" defTabSz="91442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41"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indent="0" algn="r" defTabSz="914400">
              <a:lnSpc>
                <a:spcPct val="100000"/>
              </a:lnSpc>
              <a:spcBef>
                <a:spcPts val="600"/>
              </a:spcBef>
              <a:spcAft>
                <a:spcPts val="600"/>
              </a:spcAft>
              <a:buClr>
                <a:srgbClr val="FF0000"/>
              </a:buClr>
              <a:buNone/>
            </a:pPr>
            <a:r>
              <a:rPr lang="es-ES_tradnl" sz="1600" b="1" dirty="0">
                <a:solidFill>
                  <a:srgbClr val="C00000"/>
                </a:solidFill>
                <a:latin typeface="Century Gothic" panose="020B0502020202020204" pitchFamily="34" charset="0"/>
                <a:cs typeface="Helvetica" pitchFamily="34" charset="0"/>
              </a:rPr>
              <a:t>Estigma &amp; discriminación</a:t>
            </a:r>
          </a:p>
          <a:p>
            <a:pPr marL="0" lvl="0" indent="0" algn="r" defTabSz="914400">
              <a:lnSpc>
                <a:spcPct val="100000"/>
              </a:lnSpc>
              <a:spcBef>
                <a:spcPts val="600"/>
              </a:spcBef>
              <a:spcAft>
                <a:spcPts val="600"/>
              </a:spcAft>
              <a:buClr>
                <a:srgbClr val="FF0000"/>
              </a:buClr>
              <a:buNone/>
            </a:pPr>
            <a:r>
              <a:rPr lang="es-ES_tradnl" sz="1400" dirty="0">
                <a:solidFill>
                  <a:srgbClr val="A5A5A5">
                    <a:lumMod val="50000"/>
                  </a:srgbClr>
                </a:solidFill>
                <a:latin typeface="Century Gothic" panose="020B0502020202020204" pitchFamily="34" charset="0"/>
                <a:cs typeface="Helvetica" pitchFamily="34" charset="0"/>
              </a:rPr>
              <a:t>¿existe diferencia entre ambos conceptos?</a:t>
            </a:r>
            <a:endParaRPr lang="es-ES_tradnl" sz="1400" dirty="0">
              <a:solidFill>
                <a:srgbClr val="C00000"/>
              </a:solidFill>
              <a:latin typeface="Century Gothic" panose="020B0502020202020204" pitchFamily="34" charset="0"/>
              <a:cs typeface="Helvetica" pitchFamily="34" charset="0"/>
            </a:endParaRPr>
          </a:p>
        </p:txBody>
      </p:sp>
      <p:sp>
        <p:nvSpPr>
          <p:cNvPr id="7" name="CuadroTexto 6">
            <a:extLst>
              <a:ext uri="{FF2B5EF4-FFF2-40B4-BE49-F238E27FC236}">
                <a16:creationId xmlns:a16="http://schemas.microsoft.com/office/drawing/2014/main" id="{4A825A68-D7BD-5241-8196-9549F9380045}"/>
              </a:ext>
            </a:extLst>
          </p:cNvPr>
          <p:cNvSpPr txBox="1"/>
          <p:nvPr/>
        </p:nvSpPr>
        <p:spPr>
          <a:xfrm>
            <a:off x="1745737" y="1420447"/>
            <a:ext cx="8700525" cy="4785926"/>
          </a:xfrm>
          <a:prstGeom prst="rect">
            <a:avLst/>
          </a:prstGeom>
          <a:noFill/>
        </p:spPr>
        <p:txBody>
          <a:bodyPr wrap="square">
            <a:spAutoFit/>
          </a:bodyPr>
          <a:lstStyle/>
          <a:p>
            <a:pPr>
              <a:spcAft>
                <a:spcPts val="600"/>
              </a:spcAft>
            </a:pPr>
            <a:r>
              <a:rPr lang="es-ES" sz="2000" b="1" dirty="0">
                <a:solidFill>
                  <a:schemeClr val="bg1">
                    <a:lumMod val="85000"/>
                  </a:schemeClr>
                </a:solidFill>
                <a:latin typeface="Century Gothic" panose="020B0502020202020204" pitchFamily="34" charset="0"/>
              </a:rPr>
              <a:t>Discriminación</a:t>
            </a:r>
          </a:p>
          <a:p>
            <a:pPr>
              <a:spcAft>
                <a:spcPts val="600"/>
              </a:spcAft>
            </a:pPr>
            <a:r>
              <a:rPr lang="es-ES" sz="2000" b="1" dirty="0">
                <a:solidFill>
                  <a:schemeClr val="bg1">
                    <a:lumMod val="85000"/>
                  </a:schemeClr>
                </a:solidFill>
                <a:latin typeface="Century Gothic" panose="020B0502020202020204" pitchFamily="34" charset="0"/>
              </a:rPr>
              <a:t>Definición: </a:t>
            </a:r>
          </a:p>
          <a:p>
            <a:pPr>
              <a:spcAft>
                <a:spcPts val="600"/>
              </a:spcAft>
            </a:pPr>
            <a:r>
              <a:rPr lang="es-ES" sz="2000" dirty="0">
                <a:solidFill>
                  <a:schemeClr val="bg1">
                    <a:lumMod val="85000"/>
                  </a:schemeClr>
                </a:solidFill>
                <a:latin typeface="Century Gothic" panose="020B0502020202020204" pitchFamily="34" charset="0"/>
              </a:rPr>
              <a:t>La discriminación se refiere a las acciones concretas que resultan del estigma.</a:t>
            </a:r>
          </a:p>
          <a:p>
            <a:pPr>
              <a:spcAft>
                <a:spcPts val="600"/>
              </a:spcAft>
            </a:pPr>
            <a:r>
              <a:rPr lang="es-ES" sz="2000" dirty="0">
                <a:solidFill>
                  <a:schemeClr val="bg1">
                    <a:lumMod val="85000"/>
                  </a:schemeClr>
                </a:solidFill>
                <a:latin typeface="Century Gothic" panose="020B0502020202020204" pitchFamily="34" charset="0"/>
              </a:rPr>
              <a:t>Esto incluye comportamientos de rechazo o exclusión hacia individuos o grupos estigmatizados. En el contexto de la TB, esto puede incluir la negación de atención médica, aislamiento social, o el trato desigual por parte de profesionales de la salud.</a:t>
            </a:r>
          </a:p>
          <a:p>
            <a:pPr>
              <a:spcAft>
                <a:spcPts val="600"/>
              </a:spcAft>
            </a:pPr>
            <a:r>
              <a:rPr lang="es-ES" sz="2000" b="1" dirty="0">
                <a:latin typeface="Century Gothic" panose="020B0502020202020204" pitchFamily="34" charset="0"/>
              </a:rPr>
              <a:t>Ejemplos:</a:t>
            </a:r>
            <a:r>
              <a:rPr lang="es-ES" sz="2000" dirty="0">
                <a:latin typeface="Century Gothic" panose="020B0502020202020204" pitchFamily="34" charset="0"/>
              </a:rPr>
              <a:t> </a:t>
            </a:r>
          </a:p>
          <a:p>
            <a:pPr>
              <a:spcAft>
                <a:spcPts val="600"/>
              </a:spcAft>
            </a:pPr>
            <a:r>
              <a:rPr lang="es-ES" sz="2000" dirty="0">
                <a:latin typeface="Century Gothic" panose="020B0502020202020204" pitchFamily="34" charset="0"/>
              </a:rPr>
              <a:t>Las personas con TB pueden enfrentar discriminación en entornos laborales o comunitarios, donde pueden ser </a:t>
            </a:r>
            <a:r>
              <a:rPr lang="es-ES" sz="2000" b="1" dirty="0">
                <a:latin typeface="Century Gothic" panose="020B0502020202020204" pitchFamily="34" charset="0"/>
              </a:rPr>
              <a:t>excluidas o tratadas injustamente debido a su condición</a:t>
            </a:r>
            <a:r>
              <a:rPr lang="es-ES" sz="2000" dirty="0">
                <a:latin typeface="Century Gothic" panose="020B0502020202020204" pitchFamily="34" charset="0"/>
              </a:rPr>
              <a:t>. Esto no solo afecta su bienestar emocional y social, sino que también puede llevar a retrasos en el diagnóstico y tratamiento.</a:t>
            </a:r>
          </a:p>
        </p:txBody>
      </p:sp>
    </p:spTree>
    <p:extLst>
      <p:ext uri="{BB962C8B-B14F-4D97-AF65-F5344CB8AC3E}">
        <p14:creationId xmlns:p14="http://schemas.microsoft.com/office/powerpoint/2010/main" val="30714533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11481</TotalTime>
  <Words>4848</Words>
  <Application>Microsoft Macintosh PowerPoint</Application>
  <PresentationFormat>Panorámica</PresentationFormat>
  <Paragraphs>329</Paragraphs>
  <Slides>50</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50</vt:i4>
      </vt:variant>
    </vt:vector>
  </HeadingPairs>
  <TitlesOfParts>
    <vt:vector size="60" baseType="lpstr">
      <vt:lpstr>Arial</vt:lpstr>
      <vt:lpstr>Calibri</vt:lpstr>
      <vt:lpstr>Calibri Light</vt:lpstr>
      <vt:lpstr>Century Gothic</vt:lpstr>
      <vt:lpstr>Courier New</vt:lpstr>
      <vt:lpstr>Helvetica</vt:lpstr>
      <vt:lpstr>Helvetica Neue</vt:lpstr>
      <vt:lpstr>Noto Sans</vt:lpstr>
      <vt:lpstr>rubik</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Mandla Dlamini</dc:creator>
  <cp:lastModifiedBy>Mandla Dlamini</cp:lastModifiedBy>
  <cp:revision>148</cp:revision>
  <dcterms:created xsi:type="dcterms:W3CDTF">2021-10-24T22:13:43Z</dcterms:created>
  <dcterms:modified xsi:type="dcterms:W3CDTF">2024-12-19T19:05:30Z</dcterms:modified>
</cp:coreProperties>
</file>